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 id="2147483672" r:id="rId2"/>
  </p:sldMasterIdLst>
  <p:notesMasterIdLst>
    <p:notesMasterId r:id="rId29"/>
  </p:notesMasterIdLst>
  <p:handoutMasterIdLst>
    <p:handoutMasterId r:id="rId30"/>
  </p:handoutMasterIdLst>
  <p:sldIdLst>
    <p:sldId id="256" r:id="rId3"/>
    <p:sldId id="260" r:id="rId4"/>
    <p:sldId id="328" r:id="rId5"/>
    <p:sldId id="286" r:id="rId6"/>
    <p:sldId id="265" r:id="rId7"/>
    <p:sldId id="261" r:id="rId8"/>
    <p:sldId id="258" r:id="rId9"/>
    <p:sldId id="326" r:id="rId10"/>
    <p:sldId id="262" r:id="rId11"/>
    <p:sldId id="301" r:id="rId12"/>
    <p:sldId id="257" r:id="rId13"/>
    <p:sldId id="280" r:id="rId14"/>
    <p:sldId id="317" r:id="rId15"/>
    <p:sldId id="327" r:id="rId16"/>
    <p:sldId id="289" r:id="rId17"/>
    <p:sldId id="290" r:id="rId18"/>
    <p:sldId id="291" r:id="rId19"/>
    <p:sldId id="319" r:id="rId20"/>
    <p:sldId id="298" r:id="rId21"/>
    <p:sldId id="302" r:id="rId22"/>
    <p:sldId id="303" r:id="rId23"/>
    <p:sldId id="320" r:id="rId24"/>
    <p:sldId id="321" r:id="rId25"/>
    <p:sldId id="322" r:id="rId26"/>
    <p:sldId id="308" r:id="rId27"/>
    <p:sldId id="329" r:id="rId28"/>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ptock, Tatiana" initials="ST [11]" lastIdx="3" clrIdx="0"/>
  <p:cmAuthor id="1" name="Sheptock, Tatiana" initials="ST [12]" lastIdx="1" clrIdx="1"/>
  <p:cmAuthor id="2" name="Sheptock, Tatiana" initials="ST [13]" lastIdx="1" clrIdx="2"/>
  <p:cmAuthor id="3" name="Sheptock, Tatiana" initials="ST [14]" lastIdx="1" clrIdx="3"/>
  <p:cmAuthor id="4" name="Charmel L. Sippio" initials="CLS"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0101"/>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86322" autoAdjust="0"/>
  </p:normalViewPr>
  <p:slideViewPr>
    <p:cSldViewPr snapToGrid="0" snapToObjects="1">
      <p:cViewPr varScale="1">
        <p:scale>
          <a:sx n="79" d="100"/>
          <a:sy n="79" d="100"/>
        </p:scale>
        <p:origin x="136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65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6578"/>
          </a:xfrm>
          <a:prstGeom prst="rect">
            <a:avLst/>
          </a:prstGeom>
        </p:spPr>
        <p:txBody>
          <a:bodyPr vert="horz" lIns="91440" tIns="45720" rIns="91440" bIns="45720" rtlCol="0"/>
          <a:lstStyle>
            <a:lvl1pPr algn="r">
              <a:defRPr sz="1200"/>
            </a:lvl1pPr>
          </a:lstStyle>
          <a:p>
            <a:fld id="{48D3F5A2-6FA6-4601-9F68-B56A5BEB33D9}" type="datetimeFigureOut">
              <a:rPr lang="en-US" smtClean="0"/>
              <a:t>5/19/2016</a:t>
            </a:fld>
            <a:endParaRPr lang="en-US"/>
          </a:p>
        </p:txBody>
      </p:sp>
      <p:sp>
        <p:nvSpPr>
          <p:cNvPr id="4" name="Footer Placeholder 3"/>
          <p:cNvSpPr>
            <a:spLocks noGrp="1"/>
          </p:cNvSpPr>
          <p:nvPr>
            <p:ph type="ftr" sz="quarter" idx="2"/>
          </p:nvPr>
        </p:nvSpPr>
        <p:spPr>
          <a:xfrm>
            <a:off x="1" y="8829822"/>
            <a:ext cx="2972421" cy="4665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2"/>
            <a:ext cx="2972421" cy="466578"/>
          </a:xfrm>
          <a:prstGeom prst="rect">
            <a:avLst/>
          </a:prstGeom>
        </p:spPr>
        <p:txBody>
          <a:bodyPr vert="horz" lIns="91440" tIns="45720" rIns="91440" bIns="45720" rtlCol="0" anchor="b"/>
          <a:lstStyle>
            <a:lvl1pPr algn="r">
              <a:defRPr sz="1200"/>
            </a:lvl1pPr>
          </a:lstStyle>
          <a:p>
            <a:fld id="{5E086817-D1C1-45B8-9966-C973D1BEA46F}" type="slidenum">
              <a:rPr lang="en-US" smtClean="0"/>
              <a:t>‹#›</a:t>
            </a:fld>
            <a:endParaRPr lang="en-US"/>
          </a:p>
        </p:txBody>
      </p:sp>
    </p:spTree>
    <p:extLst>
      <p:ext uri="{BB962C8B-B14F-4D97-AF65-F5344CB8AC3E}">
        <p14:creationId xmlns:p14="http://schemas.microsoft.com/office/powerpoint/2010/main" val="2324072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2830" tIns="46415" rIns="92830" bIns="46415" rtlCol="0"/>
          <a:lstStyle>
            <a:lvl1pPr algn="r">
              <a:defRPr sz="1200"/>
            </a:lvl1pPr>
          </a:lstStyle>
          <a:p>
            <a:fld id="{C6CA286F-8047-4645-8619-483B66821801}" type="datetimeFigureOut">
              <a:rPr lang="en-US" smtClean="0"/>
              <a:t>5/19/2016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2971800" cy="4648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830" tIns="46415" rIns="92830" bIns="46415" rtlCol="0" anchor="b"/>
          <a:lstStyle>
            <a:lvl1pPr algn="r">
              <a:defRPr sz="1200"/>
            </a:lvl1pPr>
          </a:lstStyle>
          <a:p>
            <a:fld id="{CFE17C76-80CF-4B52-9A50-423F888B5AB5}" type="slidenum">
              <a:rPr lang="en-US" smtClean="0"/>
              <a:t>‹#›</a:t>
            </a:fld>
            <a:endParaRPr lang="en-US"/>
          </a:p>
        </p:txBody>
      </p:sp>
    </p:spTree>
    <p:extLst>
      <p:ext uri="{BB962C8B-B14F-4D97-AF65-F5344CB8AC3E}">
        <p14:creationId xmlns:p14="http://schemas.microsoft.com/office/powerpoint/2010/main" val="3882100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1 hour together and here’s our agenda</a:t>
            </a:r>
          </a:p>
          <a:p>
            <a:r>
              <a:rPr lang="en-US" dirty="0"/>
              <a:t>Let’s talk about what makes sense in terms of using our time effectively</a:t>
            </a:r>
          </a:p>
          <a:p>
            <a:r>
              <a:rPr lang="en-US" dirty="0"/>
              <a:t>There are 4 areas to</a:t>
            </a:r>
            <a:r>
              <a:rPr lang="en-US" baseline="0" dirty="0"/>
              <a:t> cover. </a:t>
            </a:r>
          </a:p>
          <a:p>
            <a:pPr marL="232075" indent="-232075">
              <a:buAutoNum type="arabicPeriod"/>
            </a:pPr>
            <a:r>
              <a:rPr lang="en-US" baseline="0" dirty="0"/>
              <a:t>We’ll begin with the Executive high-level summary which highlights the areas of focus for this Board to excel in the future</a:t>
            </a:r>
          </a:p>
          <a:p>
            <a:pPr marL="232075" indent="-232075">
              <a:buAutoNum type="arabicPeriod"/>
            </a:pPr>
            <a:r>
              <a:rPr lang="en-US" baseline="0" dirty="0"/>
              <a:t>We’ll move to a review of the project overall.  </a:t>
            </a:r>
          </a:p>
          <a:p>
            <a:pPr marL="232075" indent="-232075">
              <a:buAutoNum type="arabicPeriod"/>
            </a:pPr>
            <a:r>
              <a:rPr lang="en-US" baseline="0" dirty="0"/>
              <a:t>Then to a summary of the research and gap analysis.  You’ve already seen the project overview and research/gap analysis, so I’m hoping we can skim through those and get to the 3 specific recommendations around strategic planning, board development and board engagement.  </a:t>
            </a:r>
          </a:p>
          <a:p>
            <a:pPr marL="232075" indent="-232075">
              <a:buAutoNum type="arabicPeriod"/>
            </a:pPr>
            <a:r>
              <a:rPr lang="en-US" baseline="0" dirty="0"/>
              <a:t>Here’s my proposal.  Hold your questions/discussion points for the recommendations.  If you require clarification on something in the earlier sections, go ahead and ask; however, these aren’t really up for debate and don’t represent what we are really here to discuss this evening.  Can we agree to hold the bulk of our discussion around the specific recommendations.  All in favor?  </a:t>
            </a:r>
            <a:endParaRPr lang="en-US" dirty="0"/>
          </a:p>
        </p:txBody>
      </p:sp>
      <p:sp>
        <p:nvSpPr>
          <p:cNvPr id="4" name="Slide Number Placeholder 3"/>
          <p:cNvSpPr>
            <a:spLocks noGrp="1"/>
          </p:cNvSpPr>
          <p:nvPr>
            <p:ph type="sldNum" sz="quarter" idx="10"/>
          </p:nvPr>
        </p:nvSpPr>
        <p:spPr/>
        <p:txBody>
          <a:bodyPr/>
          <a:lstStyle/>
          <a:p>
            <a:fld id="{CFE17C76-80CF-4B52-9A50-423F888B5AB5}" type="slidenum">
              <a:rPr lang="en-US" smtClean="0"/>
              <a:t>2</a:t>
            </a:fld>
            <a:endParaRPr lang="en-US"/>
          </a:p>
        </p:txBody>
      </p:sp>
    </p:spTree>
    <p:extLst>
      <p:ext uri="{BB962C8B-B14F-4D97-AF65-F5344CB8AC3E}">
        <p14:creationId xmlns:p14="http://schemas.microsoft.com/office/powerpoint/2010/main" val="2973027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1. “Leading with Intent: A National Index of Nonprofit Board Practices.” Board Source, January 2015.</a:t>
            </a:r>
          </a:p>
          <a:p>
            <a:pPr eaLnBrk="1" hangingPunct="1">
              <a:spcBef>
                <a:spcPct val="0"/>
              </a:spcBef>
            </a:pPr>
            <a:endParaRPr lang="en-US" dirty="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7DA6EF-A06C-4F5A-ABDF-4276A9B43174}" type="slidenum">
              <a:rPr lang="en-US" smtClean="0">
                <a:latin typeface="Arial" pitchFamily="34" charset="0"/>
                <a:ea typeface="ＭＳ Ｐゴシック" pitchFamily="34" charset="-128"/>
              </a:rPr>
              <a:pPr fontAlgn="base">
                <a:spcBef>
                  <a:spcPct val="0"/>
                </a:spcBef>
                <a:spcAft>
                  <a:spcPct val="0"/>
                </a:spcAft>
                <a:defRPr/>
              </a:pPr>
              <a:t>20</a:t>
            </a:fld>
            <a:endParaRPr lang="en-US" dirty="0">
              <a:latin typeface="Arial" pitchFamily="34" charset="0"/>
              <a:ea typeface="ＭＳ Ｐゴシック" pitchFamily="34" charset="-128"/>
            </a:endParaRPr>
          </a:p>
        </p:txBody>
      </p:sp>
    </p:spTree>
    <p:extLst>
      <p:ext uri="{BB962C8B-B14F-4D97-AF65-F5344CB8AC3E}">
        <p14:creationId xmlns:p14="http://schemas.microsoft.com/office/powerpoint/2010/main" val="1423276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7DA6EF-A06C-4F5A-ABDF-4276A9B43174}" type="slidenum">
              <a:rPr lang="en-US" smtClean="0">
                <a:latin typeface="Arial" pitchFamily="34" charset="0"/>
                <a:ea typeface="ＭＳ Ｐゴシック" pitchFamily="34" charset="-128"/>
              </a:rPr>
              <a:pPr fontAlgn="base">
                <a:spcBef>
                  <a:spcPct val="0"/>
                </a:spcBef>
                <a:spcAft>
                  <a:spcPct val="0"/>
                </a:spcAft>
                <a:defRPr/>
              </a:pPr>
              <a:t>21</a:t>
            </a:fld>
            <a:endParaRPr lang="en-US" dirty="0">
              <a:latin typeface="Arial" pitchFamily="34" charset="0"/>
              <a:ea typeface="ＭＳ Ｐゴシック" pitchFamily="34" charset="-128"/>
            </a:endParaRPr>
          </a:p>
        </p:txBody>
      </p:sp>
    </p:spTree>
    <p:extLst>
      <p:ext uri="{BB962C8B-B14F-4D97-AF65-F5344CB8AC3E}">
        <p14:creationId xmlns:p14="http://schemas.microsoft.com/office/powerpoint/2010/main" val="196161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E17C76-80CF-4B52-9A50-423F888B5AB5}" type="slidenum">
              <a:rPr lang="en-US" smtClean="0"/>
              <a:t>23</a:t>
            </a:fld>
            <a:endParaRPr lang="en-US"/>
          </a:p>
        </p:txBody>
      </p:sp>
    </p:spTree>
    <p:extLst>
      <p:ext uri="{BB962C8B-B14F-4D97-AF65-F5344CB8AC3E}">
        <p14:creationId xmlns:p14="http://schemas.microsoft.com/office/powerpoint/2010/main" val="3455334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r>
              <a:rPr lang="en-US" altLang="en-US" dirty="0">
                <a:latin typeface="Calibri" pitchFamily="34" charset="0"/>
              </a:rPr>
              <a:t>CARIE is in a unique position to leverage the strengths and expertise of its board members. If board members are working in the proper roles, this will increase their overall level of engagement</a:t>
            </a:r>
          </a:p>
          <a:p>
            <a:endParaRPr lang="en-US" altLang="en-US" dirty="0">
              <a:latin typeface="Calibri" pitchFamily="34" charset="0"/>
            </a:endParaRPr>
          </a:p>
          <a:p>
            <a:r>
              <a:rPr lang="en-US" altLang="en-US" dirty="0">
                <a:latin typeface="Calibri" pitchFamily="34" charset="0"/>
              </a:rPr>
              <a:t>At the onset of becoming a board member it is important that board members understand:</a:t>
            </a:r>
          </a:p>
          <a:p>
            <a:pPr lvl="1"/>
            <a:r>
              <a:rPr lang="en-US" altLang="en-US" dirty="0">
                <a:latin typeface="Calibri" pitchFamily="34" charset="0"/>
              </a:rPr>
              <a:t>-Their roles</a:t>
            </a:r>
          </a:p>
          <a:p>
            <a:pPr lvl="1"/>
            <a:r>
              <a:rPr lang="en-US" altLang="en-US" dirty="0">
                <a:latin typeface="Calibri" pitchFamily="34" charset="0"/>
              </a:rPr>
              <a:t>-The ED, Board Chair and larger Board’s role</a:t>
            </a:r>
          </a:p>
          <a:p>
            <a:pPr lvl="1"/>
            <a:r>
              <a:rPr lang="en-US" altLang="en-US" dirty="0">
                <a:latin typeface="Calibri" pitchFamily="34" charset="0"/>
              </a:rPr>
              <a:t>-What CARIE’s stated expectation of them is</a:t>
            </a:r>
          </a:p>
          <a:p>
            <a:pPr lvl="1"/>
            <a:r>
              <a:rPr lang="en-US" altLang="en-US" dirty="0">
                <a:latin typeface="Calibri" pitchFamily="34" charset="0"/>
              </a:rPr>
              <a:t>-What Board members need to do to ensure their success</a:t>
            </a:r>
          </a:p>
          <a:p>
            <a:pPr lvl="0"/>
            <a:endParaRPr lang="en-US" altLang="en-US" dirty="0">
              <a:latin typeface="Calibri" pitchFamily="34" charset="0"/>
            </a:endParaRPr>
          </a:p>
          <a:p>
            <a:pPr defTabSz="928299">
              <a:defRPr/>
            </a:pPr>
            <a:r>
              <a:rPr lang="en-US" dirty="0">
                <a:latin typeface="Calibri" pitchFamily="34" charset="0"/>
                <a:ea typeface="ＭＳ Ｐゴシック" pitchFamily="34" charset="-128"/>
              </a:rPr>
              <a:t>- Current standing committees should include a combination of officers and members of the remaining board for first three committees and the entire board for the strategic planning committee. These committees primarily oversee aspects of the organization that pertain to financial reporting, regulatory, risk management and program performance.</a:t>
            </a:r>
          </a:p>
          <a:p>
            <a:pPr lvl="0"/>
            <a:endParaRPr lang="en-US" altLang="en-US" dirty="0">
              <a:latin typeface="Calibri" pitchFamily="34" charset="0"/>
            </a:endParaRPr>
          </a:p>
          <a:p>
            <a:pPr defTabSz="928299">
              <a:defRPr/>
            </a:pPr>
            <a:r>
              <a:rPr lang="en-US" dirty="0">
                <a:latin typeface="Calibri" pitchFamily="34" charset="0"/>
                <a:ea typeface="ＭＳ Ｐゴシック" pitchFamily="34" charset="-128"/>
              </a:rPr>
              <a:t>- </a:t>
            </a:r>
            <a:r>
              <a:rPr lang="en-US" dirty="0" err="1">
                <a:latin typeface="Calibri" pitchFamily="34" charset="0"/>
                <a:ea typeface="ＭＳ Ｐゴシック" pitchFamily="34" charset="-128"/>
              </a:rPr>
              <a:t>Adhoc</a:t>
            </a:r>
            <a:r>
              <a:rPr lang="en-US" dirty="0">
                <a:latin typeface="Calibri" pitchFamily="34" charset="0"/>
                <a:ea typeface="ＭＳ Ｐゴシック" pitchFamily="34" charset="-128"/>
              </a:rPr>
              <a:t> committees/task forces should be created and include the remaining board members that are responsible for overseeing specific strategic goals of the organization.</a:t>
            </a:r>
          </a:p>
          <a:p>
            <a:pPr lvl="0"/>
            <a:endParaRPr lang="en-US" altLang="en-US" dirty="0">
              <a:latin typeface="Calibri" pitchFamily="34" charset="0"/>
            </a:endParaRPr>
          </a:p>
          <a:p>
            <a:pPr lvl="0"/>
            <a:endParaRPr lang="en-US" altLang="en-US" dirty="0">
              <a:latin typeface="Calibri" pitchFamily="34" charset="0"/>
            </a:endParaRPr>
          </a:p>
          <a:p>
            <a:pPr defTabSz="928299">
              <a:defRPr/>
            </a:pPr>
            <a:r>
              <a:rPr lang="en-US" dirty="0"/>
              <a:t>Source: “Best practices for communicating role expectations.”  Halogen Software, Inc. 2014</a:t>
            </a:r>
            <a:endParaRPr lang="en-US" dirty="0"/>
          </a:p>
          <a:p>
            <a:pPr lvl="1"/>
            <a:endParaRPr lang="en-US" altLang="en-US" dirty="0">
              <a:latin typeface="Calibri" pitchFamily="34" charset="0"/>
            </a:endParaRPr>
          </a:p>
          <a:p>
            <a:endParaRPr lang="en-US" dirty="0"/>
          </a:p>
        </p:txBody>
      </p:sp>
      <p:sp>
        <p:nvSpPr>
          <p:cNvPr id="4" name="Slide Number Placeholder 3"/>
          <p:cNvSpPr>
            <a:spLocks noGrp="1"/>
          </p:cNvSpPr>
          <p:nvPr>
            <p:ph type="sldNum" sz="quarter" idx="10"/>
          </p:nvPr>
        </p:nvSpPr>
        <p:spPr/>
        <p:txBody>
          <a:bodyPr/>
          <a:lstStyle/>
          <a:p>
            <a:fld id="{CFE17C76-80CF-4B52-9A50-423F888B5AB5}" type="slidenum">
              <a:rPr lang="en-US" smtClean="0"/>
              <a:t>24</a:t>
            </a:fld>
            <a:endParaRPr lang="en-US"/>
          </a:p>
        </p:txBody>
      </p:sp>
    </p:spTree>
    <p:extLst>
      <p:ext uri="{BB962C8B-B14F-4D97-AF65-F5344CB8AC3E}">
        <p14:creationId xmlns:p14="http://schemas.microsoft.com/office/powerpoint/2010/main" val="3013037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for an</a:t>
            </a:r>
            <a:r>
              <a:rPr lang="en-US" baseline="0" dirty="0"/>
              <a:t> onboarding program to have long-lasting affects, there must be a solid foundation upon which to build. The 4 C’s framework allows for that to come to fruition. By addressing compliance, board members learn their basic legal and and financial obligation to CARIE. Improving the communication of role expectation and clarity allows board members understand what is expected of them during their tenure on the board. Helping board members understand how CARIE functions – norms, how conflict is addressed, mentoring, etc. – both formally or informally. Finally, connection speaks to board members developing critical formal and informal networks within the organization. </a:t>
            </a:r>
          </a:p>
          <a:p>
            <a:endParaRPr lang="en-US" dirty="0"/>
          </a:p>
          <a:p>
            <a:pPr defTabSz="928299">
              <a:defRPr/>
            </a:pPr>
            <a:r>
              <a:rPr lang="en-US" dirty="0"/>
              <a:t>Successful onboarding begins</a:t>
            </a:r>
            <a:r>
              <a:rPr lang="en-US" baseline="0" dirty="0"/>
              <a:t> with ensuring you are choosing the right potential board member to join the organization.</a:t>
            </a:r>
          </a:p>
          <a:p>
            <a:endParaRPr lang="en-US" dirty="0"/>
          </a:p>
          <a:p>
            <a:endParaRPr lang="en-US" dirty="0"/>
          </a:p>
        </p:txBody>
      </p:sp>
      <p:sp>
        <p:nvSpPr>
          <p:cNvPr id="4" name="Slide Number Placeholder 3"/>
          <p:cNvSpPr>
            <a:spLocks noGrp="1"/>
          </p:cNvSpPr>
          <p:nvPr>
            <p:ph type="sldNum" sz="quarter" idx="10"/>
          </p:nvPr>
        </p:nvSpPr>
        <p:spPr/>
        <p:txBody>
          <a:bodyPr/>
          <a:lstStyle/>
          <a:p>
            <a:fld id="{CFE17C76-80CF-4B52-9A50-423F888B5AB5}" type="slidenum">
              <a:rPr lang="en-US" smtClean="0"/>
              <a:t>25</a:t>
            </a:fld>
            <a:endParaRPr lang="en-US"/>
          </a:p>
        </p:txBody>
      </p:sp>
    </p:spTree>
    <p:extLst>
      <p:ext uri="{BB962C8B-B14F-4D97-AF65-F5344CB8AC3E}">
        <p14:creationId xmlns:p14="http://schemas.microsoft.com/office/powerpoint/2010/main" val="143812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t>
            </a:r>
          </a:p>
        </p:txBody>
      </p:sp>
      <p:sp>
        <p:nvSpPr>
          <p:cNvPr id="4" name="Slide Number Placeholder 3"/>
          <p:cNvSpPr>
            <a:spLocks noGrp="1"/>
          </p:cNvSpPr>
          <p:nvPr>
            <p:ph type="sldNum" sz="quarter" idx="10"/>
          </p:nvPr>
        </p:nvSpPr>
        <p:spPr/>
        <p:txBody>
          <a:bodyPr/>
          <a:lstStyle/>
          <a:p>
            <a:fld id="{CFE17C76-80CF-4B52-9A50-423F888B5AB5}" type="slidenum">
              <a:rPr lang="en-US" smtClean="0"/>
              <a:t>4</a:t>
            </a:fld>
            <a:endParaRPr lang="en-US"/>
          </a:p>
        </p:txBody>
      </p:sp>
    </p:spTree>
    <p:extLst>
      <p:ext uri="{BB962C8B-B14F-4D97-AF65-F5344CB8AC3E}">
        <p14:creationId xmlns:p14="http://schemas.microsoft.com/office/powerpoint/2010/main" val="2048711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our</a:t>
            </a:r>
            <a:r>
              <a:rPr lang="en-US" baseline="0" dirty="0"/>
              <a:t> original engagement letter</a:t>
            </a:r>
          </a:p>
          <a:p>
            <a:r>
              <a:rPr lang="en-US" dirty="0"/>
              <a:t>You can see our original objectives</a:t>
            </a:r>
          </a:p>
          <a:p>
            <a:endParaRPr lang="en-US" dirty="0"/>
          </a:p>
        </p:txBody>
      </p:sp>
      <p:sp>
        <p:nvSpPr>
          <p:cNvPr id="4" name="Slide Number Placeholder 3"/>
          <p:cNvSpPr>
            <a:spLocks noGrp="1"/>
          </p:cNvSpPr>
          <p:nvPr>
            <p:ph type="sldNum" sz="quarter" idx="10"/>
          </p:nvPr>
        </p:nvSpPr>
        <p:spPr/>
        <p:txBody>
          <a:bodyPr/>
          <a:lstStyle/>
          <a:p>
            <a:fld id="{CFE17C76-80CF-4B52-9A50-423F888B5AB5}" type="slidenum">
              <a:rPr lang="en-US" smtClean="0"/>
              <a:t>7</a:t>
            </a:fld>
            <a:endParaRPr lang="en-US"/>
          </a:p>
        </p:txBody>
      </p:sp>
    </p:spTree>
    <p:extLst>
      <p:ext uri="{BB962C8B-B14F-4D97-AF65-F5344CB8AC3E}">
        <p14:creationId xmlns:p14="http://schemas.microsoft.com/office/powerpoint/2010/main" val="2048711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a:p>
            <a:pPr marL="174056" lvl="1" indent="-464149">
              <a:buFont typeface="+mj-lt"/>
              <a:buAutoNum type="arabicPeriod"/>
              <a:defRPr/>
            </a:pPr>
            <a:r>
              <a:rPr lang="en-US" sz="1800" dirty="0"/>
              <a:t>Boards have room for improvement</a:t>
            </a:r>
          </a:p>
          <a:p>
            <a:pPr marL="812262" lvl="2" indent="-348112">
              <a:buFont typeface="Arial" panose="020B0604020202020204" pitchFamily="34" charset="0"/>
              <a:buChar char="•"/>
              <a:defRPr/>
            </a:pPr>
            <a:r>
              <a:rPr lang="en-US" sz="1600" dirty="0"/>
              <a:t>Boards are good at financial oversight and compliance</a:t>
            </a:r>
          </a:p>
          <a:p>
            <a:pPr marL="812262" lvl="2" indent="-348112">
              <a:buFont typeface="Arial" panose="020B0604020202020204" pitchFamily="34" charset="0"/>
              <a:buChar char="•"/>
              <a:defRPr/>
            </a:pPr>
            <a:r>
              <a:rPr lang="en-US" sz="1600" dirty="0"/>
              <a:t>Better strategy and community outreach efforts needed</a:t>
            </a:r>
          </a:p>
          <a:p>
            <a:pPr marL="348112" lvl="1" indent="-348112">
              <a:buFont typeface="+mj-lt"/>
              <a:buAutoNum type="arabicPeriod"/>
              <a:defRPr/>
            </a:pPr>
            <a:r>
              <a:rPr lang="en-US" sz="1800" dirty="0"/>
              <a:t>Nonprofits need to make advocacy an explicit priority</a:t>
            </a:r>
          </a:p>
          <a:p>
            <a:pPr marL="348112" lvl="1" indent="-348112">
              <a:buFont typeface="+mj-lt"/>
              <a:buAutoNum type="arabicPeriod"/>
              <a:defRPr/>
            </a:pPr>
            <a:r>
              <a:rPr lang="en-US" sz="1800" dirty="0"/>
              <a:t>Board diversity is important</a:t>
            </a:r>
          </a:p>
          <a:p>
            <a:pPr marL="812262" lvl="2" indent="-348112">
              <a:buFont typeface="Arial" panose="020B0604020202020204" pitchFamily="34" charset="0"/>
              <a:buChar char="•"/>
              <a:defRPr/>
            </a:pPr>
            <a:r>
              <a:rPr lang="en-US" sz="1600" dirty="0"/>
              <a:t>Every individual counts</a:t>
            </a:r>
          </a:p>
          <a:p>
            <a:pPr lvl="1">
              <a:buFont typeface="Arial" panose="020B0604020202020204" pitchFamily="34" charset="0"/>
              <a:buChar char="•"/>
            </a:pPr>
            <a:r>
              <a:rPr lang="en-US" sz="1600" dirty="0"/>
              <a:t>“Either the </a:t>
            </a:r>
            <a:r>
              <a:rPr lang="en-US" sz="1600" i="1" dirty="0"/>
              <a:t>process </a:t>
            </a:r>
            <a:r>
              <a:rPr lang="en-US" sz="1600" dirty="0"/>
              <a:t>for identifying, cultivating, nominating, and electing board members is flawed, or implementation falls short.”</a:t>
            </a:r>
          </a:p>
          <a:p>
            <a:pPr marL="348112" lvl="1" indent="-348112">
              <a:buFont typeface="+mj-lt"/>
              <a:buAutoNum type="arabicPeriod" startAt="4"/>
              <a:defRPr/>
            </a:pPr>
            <a:r>
              <a:rPr lang="en-US" sz="1800" dirty="0"/>
              <a:t>Culture and dynamics are important and thoughtful planning, determined dedication and a collective commitment from chief executives, board chairs, and board members </a:t>
            </a:r>
          </a:p>
          <a:p>
            <a:pPr marL="812262" lvl="2" indent="-348112">
              <a:buFont typeface="Arial" panose="020B0604020202020204" pitchFamily="34" charset="0"/>
              <a:buChar char="•"/>
              <a:defRPr/>
            </a:pPr>
            <a:r>
              <a:rPr lang="en-US" sz="1600" dirty="0"/>
              <a:t>True term limits are essential for revitalizing boards</a:t>
            </a:r>
          </a:p>
          <a:p>
            <a:pPr marL="348112" lvl="1" indent="-348112">
              <a:buFont typeface="+mj-lt"/>
              <a:buAutoNum type="arabicPeriod" startAt="4"/>
              <a:defRPr/>
            </a:pPr>
            <a:r>
              <a:rPr lang="en-US" sz="1600" dirty="0"/>
              <a:t>Embrace roles as fundraisers, with targeted approach &amp; clear roles in developing donors (i.e., clarify &amp; define the fundraising process)</a:t>
            </a:r>
          </a:p>
          <a:p>
            <a:pPr marL="348112" lvl="1" indent="-348112">
              <a:buFont typeface="+mj-lt"/>
              <a:buAutoNum type="arabicPeriod" startAt="4"/>
              <a:defRPr/>
            </a:pPr>
            <a:r>
              <a:rPr lang="en-US" sz="1600" dirty="0"/>
              <a:t>Financial stability requires strategic leadership</a:t>
            </a:r>
          </a:p>
          <a:p>
            <a:pPr marL="812262" lvl="2" indent="-348112">
              <a:buFont typeface="Arial" panose="020B0604020202020204" pitchFamily="34" charset="0"/>
              <a:buChar char="•"/>
              <a:defRPr/>
            </a:pPr>
            <a:r>
              <a:rPr lang="en-US" sz="1600" dirty="0"/>
              <a:t>Board chairs are critical for board leadership and development</a:t>
            </a:r>
          </a:p>
          <a:p>
            <a:pPr marL="812262" lvl="2" indent="-348112">
              <a:buFont typeface="Arial" panose="020B0604020202020204" pitchFamily="34" charset="0"/>
              <a:buChar char="•"/>
              <a:defRPr/>
            </a:pPr>
            <a:r>
              <a:rPr lang="en-US" sz="1600" dirty="0"/>
              <a:t>Board chairs devote an average of 14.5 hours per month to a board</a:t>
            </a:r>
            <a:r>
              <a:rPr lang="en-US" sz="1600" baseline="30000" dirty="0"/>
              <a:t>1</a:t>
            </a:r>
          </a:p>
          <a:p>
            <a:pPr eaLnBrk="1" hangingPunct="1">
              <a:spcBef>
                <a:spcPct val="0"/>
              </a:spcBef>
            </a:pPr>
            <a:endParaRPr lang="en-US" dirty="0"/>
          </a:p>
          <a:p>
            <a:pPr eaLnBrk="1" hangingPunct="1">
              <a:spcBef>
                <a:spcPct val="0"/>
              </a:spcBef>
            </a:pPr>
            <a:endParaRPr lang="en-US" dirty="0"/>
          </a:p>
          <a:p>
            <a:pPr eaLnBrk="1" hangingPunct="1">
              <a:spcBef>
                <a:spcPct val="0"/>
              </a:spcBef>
            </a:pPr>
            <a:endParaRPr lang="en-US" dirty="0"/>
          </a:p>
          <a:p>
            <a:pPr eaLnBrk="1" hangingPunct="1">
              <a:spcBef>
                <a:spcPct val="0"/>
              </a:spcBef>
            </a:pPr>
            <a:r>
              <a:rPr lang="en-US" dirty="0"/>
              <a:t>1. “Leading with Intent:</a:t>
            </a:r>
            <a:r>
              <a:rPr lang="en-US" baseline="0" dirty="0"/>
              <a:t> A National Index of Nonprofit Board Practices.” Board Source, January 2015.</a:t>
            </a:r>
            <a:endParaRPr lang="en-US" dirty="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7DA6EF-A06C-4F5A-ABDF-4276A9B43174}" type="slidenum">
              <a:rPr lang="en-US" smtClean="0">
                <a:latin typeface="Arial" pitchFamily="34" charset="0"/>
                <a:ea typeface="ＭＳ Ｐゴシック" pitchFamily="34" charset="-128"/>
              </a:rPr>
              <a:pPr fontAlgn="base">
                <a:spcBef>
                  <a:spcPct val="0"/>
                </a:spcBef>
                <a:spcAft>
                  <a:spcPct val="0"/>
                </a:spcAft>
                <a:defRPr/>
              </a:pPr>
              <a:t>10</a:t>
            </a:fld>
            <a:endParaRPr lang="en-US" dirty="0">
              <a:latin typeface="Arial" pitchFamily="34" charset="0"/>
              <a:ea typeface="ＭＳ Ｐゴシック" pitchFamily="34" charset="-128"/>
            </a:endParaRPr>
          </a:p>
        </p:txBody>
      </p:sp>
    </p:spTree>
    <p:extLst>
      <p:ext uri="{BB962C8B-B14F-4D97-AF65-F5344CB8AC3E}">
        <p14:creationId xmlns:p14="http://schemas.microsoft.com/office/powerpoint/2010/main" val="107925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levels things that were found in the board study.  Others are struggling</a:t>
            </a:r>
            <a:r>
              <a:rPr lang="en-US" baseline="0" dirty="0"/>
              <a:t> w/ this </a:t>
            </a:r>
            <a:endParaRPr lang="en-US" dirty="0"/>
          </a:p>
        </p:txBody>
      </p:sp>
      <p:sp>
        <p:nvSpPr>
          <p:cNvPr id="4" name="Slide Number Placeholder 3"/>
          <p:cNvSpPr>
            <a:spLocks noGrp="1"/>
          </p:cNvSpPr>
          <p:nvPr>
            <p:ph type="sldNum" sz="quarter" idx="10"/>
          </p:nvPr>
        </p:nvSpPr>
        <p:spPr/>
        <p:txBody>
          <a:bodyPr/>
          <a:lstStyle/>
          <a:p>
            <a:fld id="{CFE17C76-80CF-4B52-9A50-423F888B5AB5}" type="slidenum">
              <a:rPr lang="en-US" smtClean="0"/>
              <a:t>11</a:t>
            </a:fld>
            <a:endParaRPr lang="en-US"/>
          </a:p>
        </p:txBody>
      </p:sp>
    </p:spTree>
    <p:extLst>
      <p:ext uri="{BB962C8B-B14F-4D97-AF65-F5344CB8AC3E}">
        <p14:creationId xmlns:p14="http://schemas.microsoft.com/office/powerpoint/2010/main" val="2618711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r>
              <a:rPr lang="en-US" altLang="en-US" dirty="0">
                <a:latin typeface="Calibri" pitchFamily="34" charset="0"/>
              </a:rPr>
              <a:t>Unsure of what the right balance is but board does not know what ideally it should be</a:t>
            </a:r>
          </a:p>
          <a:p>
            <a:endParaRPr lang="en-US" dirty="0"/>
          </a:p>
        </p:txBody>
      </p:sp>
      <p:sp>
        <p:nvSpPr>
          <p:cNvPr id="4" name="Slide Number Placeholder 3"/>
          <p:cNvSpPr>
            <a:spLocks noGrp="1"/>
          </p:cNvSpPr>
          <p:nvPr>
            <p:ph type="sldNum" sz="quarter" idx="10"/>
          </p:nvPr>
        </p:nvSpPr>
        <p:spPr/>
        <p:txBody>
          <a:bodyPr/>
          <a:lstStyle/>
          <a:p>
            <a:fld id="{CFE17C76-80CF-4B52-9A50-423F888B5AB5}" type="slidenum">
              <a:rPr lang="en-US" smtClean="0"/>
              <a:t>12</a:t>
            </a:fld>
            <a:endParaRPr lang="en-US"/>
          </a:p>
        </p:txBody>
      </p:sp>
    </p:spTree>
    <p:extLst>
      <p:ext uri="{BB962C8B-B14F-4D97-AF65-F5344CB8AC3E}">
        <p14:creationId xmlns:p14="http://schemas.microsoft.com/office/powerpoint/2010/main" val="1727749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Strategic planning is central to CARIE’s success </a:t>
            </a:r>
          </a:p>
          <a:p>
            <a:pPr defTabSz="928299">
              <a:defRPr/>
            </a:pPr>
            <a:r>
              <a:rPr lang="en-US" dirty="0"/>
              <a:t>-A regular cadence of planning and follow up to the plan is essential to business and Board success (every 1-2 years)</a:t>
            </a:r>
          </a:p>
          <a:p>
            <a:pPr defTabSz="928299">
              <a:defRPr/>
            </a:pPr>
            <a:r>
              <a:rPr lang="en-US" dirty="0"/>
              <a:t>-Strategic planning process has the potential to change the Board dynamic adding clarity to plan, roles and and responsibilities and full, energized engagement</a:t>
            </a:r>
          </a:p>
          <a:p>
            <a:pPr defTabSz="928299">
              <a:defRPr/>
            </a:pPr>
            <a:r>
              <a:rPr lang="en-US" dirty="0"/>
              <a:t>-Key issues to CARIE success today and viability in the future will be up for debate and resolution</a:t>
            </a:r>
          </a:p>
          <a:p>
            <a:pPr defTabSz="928299">
              <a:defRPr/>
            </a:pPr>
            <a:endParaRPr lang="en-US" dirty="0"/>
          </a:p>
          <a:p>
            <a:pPr defTabSz="928299">
              <a:defRPr/>
            </a:pPr>
            <a:endParaRPr lang="en-US" dirty="0"/>
          </a:p>
          <a:p>
            <a:endParaRPr lang="en-US" dirty="0"/>
          </a:p>
        </p:txBody>
      </p:sp>
      <p:sp>
        <p:nvSpPr>
          <p:cNvPr id="4" name="Slide Number Placeholder 3"/>
          <p:cNvSpPr>
            <a:spLocks noGrp="1"/>
          </p:cNvSpPr>
          <p:nvPr>
            <p:ph type="sldNum" sz="quarter" idx="10"/>
          </p:nvPr>
        </p:nvSpPr>
        <p:spPr/>
        <p:txBody>
          <a:bodyPr/>
          <a:lstStyle/>
          <a:p>
            <a:fld id="{CFE17C76-80CF-4B52-9A50-423F888B5AB5}" type="slidenum">
              <a:rPr lang="en-US" smtClean="0"/>
              <a:t>16</a:t>
            </a:fld>
            <a:endParaRPr lang="en-US"/>
          </a:p>
        </p:txBody>
      </p:sp>
    </p:spTree>
    <p:extLst>
      <p:ext uri="{BB962C8B-B14F-4D97-AF65-F5344CB8AC3E}">
        <p14:creationId xmlns:p14="http://schemas.microsoft.com/office/powerpoint/2010/main" val="1658672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8299">
              <a:defRPr/>
            </a:pPr>
            <a:endParaRPr lang="en-US" dirty="0"/>
          </a:p>
          <a:p>
            <a:endParaRPr lang="en-US" dirty="0"/>
          </a:p>
        </p:txBody>
      </p:sp>
      <p:sp>
        <p:nvSpPr>
          <p:cNvPr id="4" name="Slide Number Placeholder 3"/>
          <p:cNvSpPr>
            <a:spLocks noGrp="1"/>
          </p:cNvSpPr>
          <p:nvPr>
            <p:ph type="sldNum" sz="quarter" idx="10"/>
          </p:nvPr>
        </p:nvSpPr>
        <p:spPr/>
        <p:txBody>
          <a:bodyPr/>
          <a:lstStyle/>
          <a:p>
            <a:fld id="{CFE17C76-80CF-4B52-9A50-423F888B5AB5}" type="slidenum">
              <a:rPr lang="en-US" smtClean="0"/>
              <a:t>17</a:t>
            </a:fld>
            <a:endParaRPr lang="en-US"/>
          </a:p>
        </p:txBody>
      </p:sp>
    </p:spTree>
    <p:extLst>
      <p:ext uri="{BB962C8B-B14F-4D97-AF65-F5344CB8AC3E}">
        <p14:creationId xmlns:p14="http://schemas.microsoft.com/office/powerpoint/2010/main" val="3630153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marL="0" lvl="1" defTabSz="928299" fontAlgn="base">
              <a:spcBef>
                <a:spcPct val="0"/>
              </a:spcBef>
              <a:spcAft>
                <a:spcPct val="0"/>
              </a:spcAft>
              <a:defRPr/>
            </a:pPr>
            <a:endParaRPr lang="en-US" dirty="0"/>
          </a:p>
          <a:p>
            <a:pPr eaLnBrk="1" hangingPunct="1">
              <a:spcBef>
                <a:spcPct val="0"/>
              </a:spcBef>
            </a:pPr>
            <a:endParaRPr lang="en-US" dirty="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7DA6EF-A06C-4F5A-ABDF-4276A9B43174}" type="slidenum">
              <a:rPr lang="en-US" smtClean="0">
                <a:latin typeface="Arial" pitchFamily="34" charset="0"/>
                <a:ea typeface="ＭＳ Ｐゴシック" pitchFamily="34" charset="-128"/>
              </a:rPr>
              <a:pPr fontAlgn="base">
                <a:spcBef>
                  <a:spcPct val="0"/>
                </a:spcBef>
                <a:spcAft>
                  <a:spcPct val="0"/>
                </a:spcAft>
                <a:defRPr/>
              </a:pPr>
              <a:t>19</a:t>
            </a:fld>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1961614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slideMaster" Target="../slideMasters/slideMaster1.xml"/><Relationship Id="rId7" Type="http://schemas.openxmlformats.org/officeDocument/2006/relationships/image" Target="../media/image2.jpeg"/><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1.jpeg"/><Relationship Id="rId5" Type="http://schemas.openxmlformats.org/officeDocument/2006/relationships/image" Target="../media/image5.emf"/><Relationship Id="rId4" Type="http://schemas.openxmlformats.org/officeDocument/2006/relationships/oleObject" Target="../embeddings/oleObject2.bin"/></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slideMaster" Target="../slideMasters/slideMaster1.xml"/><Relationship Id="rId7" Type="http://schemas.openxmlformats.org/officeDocument/2006/relationships/image" Target="../media/image2.jpeg"/><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1.jpeg"/><Relationship Id="rId5" Type="http://schemas.openxmlformats.org/officeDocument/2006/relationships/image" Target="../media/image5.emf"/><Relationship Id="rId4" Type="http://schemas.openxmlformats.org/officeDocument/2006/relationships/oleObject" Target="../embeddings/oleObject1.bin"/></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6" name="Picture 3" descr="Cover_Foot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489" y="5029200"/>
            <a:ext cx="8229023"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txBox="1">
            <a:spLocks/>
          </p:cNvSpPr>
          <p:nvPr/>
        </p:nvSpPr>
        <p:spPr bwMode="auto">
          <a:xfrm>
            <a:off x="3810000" y="5105400"/>
            <a:ext cx="4495512"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eaLnBrk="1" hangingPunct="1">
              <a:defRPr/>
            </a:pPr>
            <a:endParaRPr lang="en-US" altLang="en-US" sz="1600" i="1">
              <a:solidFill>
                <a:srgbClr val="595959"/>
              </a:solidFill>
              <a:ea typeface="ＭＳ Ｐゴシック" panose="020B0600070205080204" pitchFamily="34" charset="-128"/>
            </a:endParaRPr>
          </a:p>
        </p:txBody>
      </p:sp>
      <p:pic>
        <p:nvPicPr>
          <p:cNvPr id="8" name="Picture 8" descr="BigSta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489" y="990600"/>
            <a:ext cx="3213965" cy="3460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Subtitle 2"/>
          <p:cNvSpPr txBox="1">
            <a:spLocks/>
          </p:cNvSpPr>
          <p:nvPr/>
        </p:nvSpPr>
        <p:spPr bwMode="auto">
          <a:xfrm>
            <a:off x="3740727" y="5715000"/>
            <a:ext cx="491836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9276" tIns="49638" rIns="99276" bIns="49638"/>
          <a:lstStyle>
            <a:lvl1pPr defTabSz="992188" eaLnBrk="0" hangingPunct="0">
              <a:defRPr>
                <a:solidFill>
                  <a:schemeClr val="tx1"/>
                </a:solidFill>
                <a:latin typeface="Arial" charset="0"/>
                <a:ea typeface="ＭＳ Ｐゴシック" charset="0"/>
                <a:cs typeface="Arial" charset="0"/>
              </a:defRPr>
            </a:lvl1pPr>
            <a:lvl2pPr marL="742950" indent="-285750" defTabSz="992188" eaLnBrk="0" hangingPunct="0">
              <a:defRPr>
                <a:solidFill>
                  <a:schemeClr val="tx1"/>
                </a:solidFill>
                <a:latin typeface="Arial" charset="0"/>
                <a:ea typeface="Arial" charset="0"/>
                <a:cs typeface="Arial" charset="0"/>
              </a:defRPr>
            </a:lvl2pPr>
            <a:lvl3pPr marL="1143000" indent="-228600" defTabSz="992188" eaLnBrk="0" hangingPunct="0">
              <a:defRPr>
                <a:solidFill>
                  <a:schemeClr val="tx1"/>
                </a:solidFill>
                <a:latin typeface="Arial" charset="0"/>
                <a:ea typeface="Arial" charset="0"/>
                <a:cs typeface="Arial" charset="0"/>
              </a:defRPr>
            </a:lvl3pPr>
            <a:lvl4pPr marL="1600200" indent="-228600" defTabSz="992188" eaLnBrk="0" hangingPunct="0">
              <a:defRPr>
                <a:solidFill>
                  <a:schemeClr val="tx1"/>
                </a:solidFill>
                <a:latin typeface="Arial" charset="0"/>
                <a:ea typeface="Arial" charset="0"/>
                <a:cs typeface="Arial" charset="0"/>
              </a:defRPr>
            </a:lvl4pPr>
            <a:lvl5pPr marL="2057400" indent="-228600" defTabSz="992188" eaLnBrk="0" hangingPunct="0">
              <a:defRPr>
                <a:solidFill>
                  <a:schemeClr val="tx1"/>
                </a:solidFill>
                <a:latin typeface="Arial" charset="0"/>
                <a:ea typeface="Arial" charset="0"/>
                <a:cs typeface="Arial" charset="0"/>
              </a:defRPr>
            </a:lvl5pPr>
            <a:lvl6pPr marL="2514600" indent="-228600" defTabSz="992188"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92188"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92188"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92188"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spcBef>
                <a:spcPct val="20000"/>
              </a:spcBef>
              <a:buFont typeface="Arial" charset="0"/>
              <a:buNone/>
              <a:defRPr/>
            </a:pPr>
            <a:endParaRPr lang="en-US" sz="1100">
              <a:solidFill>
                <a:srgbClr val="898989"/>
              </a:solidFill>
              <a:latin typeface="Calibri" charset="0"/>
            </a:endParaRPr>
          </a:p>
        </p:txBody>
      </p:sp>
      <p:sp>
        <p:nvSpPr>
          <p:cNvPr id="43" name="Text Placeholder 42"/>
          <p:cNvSpPr>
            <a:spLocks noGrp="1"/>
          </p:cNvSpPr>
          <p:nvPr>
            <p:ph type="body" sz="quarter" idx="17"/>
          </p:nvPr>
        </p:nvSpPr>
        <p:spPr>
          <a:xfrm>
            <a:off x="3740727" y="5105400"/>
            <a:ext cx="4572000" cy="304800"/>
          </a:xfrm>
          <a:prstGeom prst="rect">
            <a:avLst/>
          </a:prstGeom>
        </p:spPr>
        <p:txBody>
          <a:bodyPr/>
          <a:lstStyle>
            <a:lvl1pPr>
              <a:buNone/>
              <a:defRPr sz="1600" b="0" i="0" baseline="0">
                <a:latin typeface="+mj-lt"/>
              </a:defRPr>
            </a:lvl1pPr>
          </a:lstStyle>
          <a:p>
            <a:pPr lvl="0"/>
            <a:r>
              <a:rPr lang="en-US"/>
              <a:t>Click to edit Master text styles</a:t>
            </a:r>
          </a:p>
        </p:txBody>
      </p:sp>
      <p:sp>
        <p:nvSpPr>
          <p:cNvPr id="37" name="Picture Placeholder 36"/>
          <p:cNvSpPr>
            <a:spLocks noGrp="1"/>
          </p:cNvSpPr>
          <p:nvPr>
            <p:ph type="pic" sz="quarter" idx="16"/>
          </p:nvPr>
        </p:nvSpPr>
        <p:spPr>
          <a:xfrm>
            <a:off x="3810000" y="1011866"/>
            <a:ext cx="4849091" cy="3429000"/>
          </a:xfrm>
          <a:prstGeom prst="rect">
            <a:avLst/>
          </a:prstGeom>
        </p:spPr>
        <p:txBody>
          <a:bodyPr anchor="ctr"/>
          <a:lstStyle>
            <a:lvl1pPr algn="ctr">
              <a:buNone/>
              <a:defRPr sz="2000" i="1" baseline="0">
                <a:solidFill>
                  <a:schemeClr val="bg1">
                    <a:lumMod val="65000"/>
                  </a:schemeClr>
                </a:solidFill>
              </a:defRPr>
            </a:lvl1pPr>
          </a:lstStyle>
          <a:p>
            <a:pPr lvl="0"/>
            <a:r>
              <a:rPr lang="en-US" noProof="0"/>
              <a:t>Drag picture to placeholder or click icon to add</a:t>
            </a:r>
            <a:endParaRPr lang="en-US" noProof="0" dirty="0"/>
          </a:p>
        </p:txBody>
      </p:sp>
      <p:sp>
        <p:nvSpPr>
          <p:cNvPr id="45" name="Text Placeholder 44"/>
          <p:cNvSpPr>
            <a:spLocks noGrp="1"/>
          </p:cNvSpPr>
          <p:nvPr>
            <p:ph type="body" sz="quarter" idx="18"/>
          </p:nvPr>
        </p:nvSpPr>
        <p:spPr>
          <a:xfrm>
            <a:off x="3740727" y="5715000"/>
            <a:ext cx="4918364" cy="609600"/>
          </a:xfrm>
          <a:prstGeom prst="rect">
            <a:avLst/>
          </a:prstGeom>
        </p:spPr>
        <p:txBody>
          <a:bodyPr/>
          <a:lstStyle>
            <a:lvl1pPr>
              <a:buNone/>
              <a:defRPr sz="1100">
                <a:solidFill>
                  <a:schemeClr val="bg1">
                    <a:lumMod val="50000"/>
                  </a:schemeClr>
                </a:solidFill>
              </a:defRPr>
            </a:lvl1pPr>
          </a:lstStyle>
          <a:p>
            <a:pPr lvl="0"/>
            <a:r>
              <a:rPr lang="en-US"/>
              <a:t>Click to edit Master text styles</a:t>
            </a:r>
          </a:p>
        </p:txBody>
      </p:sp>
      <p:sp>
        <p:nvSpPr>
          <p:cNvPr id="47" name="Text Placeholder 44"/>
          <p:cNvSpPr>
            <a:spLocks noGrp="1"/>
          </p:cNvSpPr>
          <p:nvPr>
            <p:ph type="body" sz="quarter" idx="20"/>
          </p:nvPr>
        </p:nvSpPr>
        <p:spPr>
          <a:xfrm>
            <a:off x="3740727" y="5410200"/>
            <a:ext cx="4572000" cy="304800"/>
          </a:xfrm>
          <a:prstGeom prst="rect">
            <a:avLst/>
          </a:prstGeom>
        </p:spPr>
        <p:txBody>
          <a:bodyPr/>
          <a:lstStyle>
            <a:lvl1pPr>
              <a:buNone/>
              <a:defRPr sz="1600" i="1">
                <a:solidFill>
                  <a:schemeClr val="bg1">
                    <a:lumMod val="50000"/>
                  </a:schemeClr>
                </a:solidFill>
              </a:defRPr>
            </a:lvl1pPr>
          </a:lstStyle>
          <a:p>
            <a:pPr lvl="0"/>
            <a:r>
              <a:rPr lang="en-US"/>
              <a:t>Click to edit Master text styles</a:t>
            </a:r>
          </a:p>
        </p:txBody>
      </p:sp>
      <p:sp>
        <p:nvSpPr>
          <p:cNvPr id="10" name="Date Placeholder 3"/>
          <p:cNvSpPr>
            <a:spLocks noGrp="1"/>
          </p:cNvSpPr>
          <p:nvPr>
            <p:ph type="dt" sz="half" idx="21"/>
          </p:nvPr>
        </p:nvSpPr>
        <p:spPr/>
        <p:txBody>
          <a:bodyPr/>
          <a:lstStyle>
            <a:lvl1pPr>
              <a:defRPr/>
            </a:lvl1pPr>
          </a:lstStyle>
          <a:p>
            <a:fld id="{044F6219-7C2B-2F4B-8BD6-C8A03E431013}" type="datetimeFigureOut">
              <a:rPr lang="en-US" smtClean="0"/>
              <a:t>5/19/2016</a:t>
            </a:fld>
            <a:endParaRPr lang="en-US"/>
          </a:p>
        </p:txBody>
      </p:sp>
      <p:sp>
        <p:nvSpPr>
          <p:cNvPr id="11" name="Footer Placeholder 4"/>
          <p:cNvSpPr>
            <a:spLocks noGrp="1"/>
          </p:cNvSpPr>
          <p:nvPr>
            <p:ph type="ftr" sz="quarter" idx="22"/>
          </p:nvPr>
        </p:nvSpPr>
        <p:spPr/>
        <p:txBody>
          <a:bodyPr/>
          <a:lstStyle>
            <a:lvl1pPr>
              <a:defRPr/>
            </a:lvl1pPr>
          </a:lstStyle>
          <a:p>
            <a:endParaRPr lang="en-US" dirty="0"/>
          </a:p>
        </p:txBody>
      </p:sp>
    </p:spTree>
    <p:extLst>
      <p:ext uri="{BB962C8B-B14F-4D97-AF65-F5344CB8AC3E}">
        <p14:creationId xmlns:p14="http://schemas.microsoft.com/office/powerpoint/2010/main" val="482636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80560"/>
            <a:ext cx="8229600" cy="937077"/>
          </a:xfrm>
          <a:prstGeom prst="rect">
            <a:avLst/>
          </a:prstGeom>
        </p:spPr>
        <p:txBody>
          <a:bodyPr anchor="ctr"/>
          <a:lstStyle>
            <a:lvl1pPr algn="l">
              <a:defRPr sz="2800" b="1"/>
            </a:lvl1p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rgbClr val="FF0000"/>
              </a:buClr>
              <a:buFont typeface="Courier New"/>
              <a:buChar char="o"/>
              <a:defRPr sz="2400"/>
            </a:lvl1pPr>
            <a:lvl2pPr marL="742950" indent="-285750">
              <a:buClr>
                <a:srgbClr val="FF0000"/>
              </a:buClr>
              <a:buFont typeface="Wingdings" charset="2"/>
              <a:buChar char="§"/>
              <a:defRPr sz="2000"/>
            </a:lvl2pPr>
            <a:lvl3pPr>
              <a:buClr>
                <a:srgbClr val="FF0000"/>
              </a:buClr>
              <a:defRPr sz="1800"/>
            </a:lvl3pPr>
            <a:lvl4pPr>
              <a:buClr>
                <a:srgbClr val="FF0000"/>
              </a:buClr>
              <a:defRPr sz="1600"/>
            </a:lvl4pPr>
            <a:lvl5pPr>
              <a:buClr>
                <a:srgbClr val="FF0000"/>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44F6219-7C2B-2F4B-8BD6-C8A03E431013}"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8AC29AF-82E3-0049-A901-3C21AA31495D}" type="slidenum">
              <a:rPr lang="en-US" smtClean="0"/>
              <a:t>‹#›</a:t>
            </a:fld>
            <a:endParaRPr lang="en-US"/>
          </a:p>
        </p:txBody>
      </p:sp>
      <p:pic>
        <p:nvPicPr>
          <p:cNvPr id="9" name="Picture 11" descr="Footer_Sta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43035" y="6176964"/>
            <a:ext cx="357909"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541806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Basic Content">
    <p:spTree>
      <p:nvGrpSpPr>
        <p:cNvPr id="1" name=""/>
        <p:cNvGrpSpPr/>
        <p:nvPr/>
      </p:nvGrpSpPr>
      <p:grpSpPr>
        <a:xfrm>
          <a:off x="0" y="0"/>
          <a:ext cx="0" cy="0"/>
          <a:chOff x="0" y="0"/>
          <a:chExt cx="0" cy="0"/>
        </a:xfrm>
      </p:grpSpPr>
      <p:graphicFrame>
        <p:nvGraphicFramePr>
          <p:cNvPr id="4" name="Object 9" hidden="1"/>
          <p:cNvGraphicFramePr>
            <a:graphicFrameLocks noChangeAspect="1"/>
          </p:cNvGraphicFramePr>
          <p:nvPr>
            <p:custDataLst>
              <p:tags r:id="rId2"/>
            </p:custDataLst>
          </p:nvPr>
        </p:nvGraphicFramePr>
        <p:xfrm>
          <a:off x="1444" y="1589"/>
          <a:ext cx="1443" cy="1587"/>
        </p:xfrm>
        <a:graphic>
          <a:graphicData uri="http://schemas.openxmlformats.org/presentationml/2006/ole">
            <mc:AlternateContent xmlns:mc="http://schemas.openxmlformats.org/markup-compatibility/2006">
              <mc:Choice xmlns:v="urn:schemas-microsoft-com:vml" Requires="v">
                <p:oleObj spid="_x0000_s2123" name="think-cell Slide" r:id="rId4" imgW="38100" imgH="38100" progId="TCLayout.ActiveDocument.1">
                  <p:embed/>
                </p:oleObj>
              </mc:Choice>
              <mc:Fallback>
                <p:oleObj name="think-cell Slide" r:id="rId4" imgW="38100" imgH="3810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4" y="1589"/>
                        <a:ext cx="1443" cy="15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pic>
        <p:nvPicPr>
          <p:cNvPr id="5" name="Picture 15" descr="TopBar.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57489" y="457200"/>
            <a:ext cx="8229023" cy="5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7" descr="TopBar.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57489" y="6345238"/>
            <a:ext cx="8229023" cy="55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Slide Number Placeholder 5"/>
          <p:cNvSpPr txBox="1">
            <a:spLocks/>
          </p:cNvSpPr>
          <p:nvPr/>
        </p:nvSpPr>
        <p:spPr>
          <a:xfrm>
            <a:off x="8686512" y="6505576"/>
            <a:ext cx="428625" cy="320675"/>
          </a:xfrm>
          <a:prstGeom prst="rect">
            <a:avLst/>
          </a:prstGeom>
        </p:spPr>
        <p:txBody>
          <a:bodyPr anchor="ctr"/>
          <a:lstStyle>
            <a:lvl1pPr defTabSz="457200">
              <a:defRPr sz="1400">
                <a:solidFill>
                  <a:schemeClr val="tx1"/>
                </a:solidFill>
                <a:latin typeface="Arial" charset="0"/>
                <a:ea typeface="ＭＳ Ｐゴシック" charset="0"/>
                <a:cs typeface="ＭＳ Ｐゴシック" charset="0"/>
              </a:defRPr>
            </a:lvl1pPr>
            <a:lvl2pPr marL="742950" indent="-285750" defTabSz="457200">
              <a:defRPr sz="1400">
                <a:solidFill>
                  <a:schemeClr val="tx1"/>
                </a:solidFill>
                <a:latin typeface="Arial" charset="0"/>
                <a:ea typeface="ＭＳ Ｐゴシック" charset="0"/>
              </a:defRPr>
            </a:lvl2pPr>
            <a:lvl3pPr marL="1143000" indent="-228600" defTabSz="457200">
              <a:defRPr sz="1400">
                <a:solidFill>
                  <a:schemeClr val="tx1"/>
                </a:solidFill>
                <a:latin typeface="Arial" charset="0"/>
                <a:ea typeface="ＭＳ Ｐゴシック" charset="0"/>
              </a:defRPr>
            </a:lvl3pPr>
            <a:lvl4pPr marL="1600200" indent="-228600" defTabSz="457200">
              <a:defRPr sz="1400">
                <a:solidFill>
                  <a:schemeClr val="tx1"/>
                </a:solidFill>
                <a:latin typeface="Arial" charset="0"/>
                <a:ea typeface="ＭＳ Ｐゴシック" charset="0"/>
              </a:defRPr>
            </a:lvl4pPr>
            <a:lvl5pPr marL="2057400" indent="-228600" defTabSz="45720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r" eaLnBrk="1" hangingPunct="1"/>
            <a:fld id="{4B35845A-36DD-414D-B821-A1A64A80726D}" type="slidenum">
              <a:rPr lang="en-US" sz="1200">
                <a:solidFill>
                  <a:srgbClr val="898989"/>
                </a:solidFill>
                <a:latin typeface="Calibri" charset="0"/>
              </a:rPr>
              <a:pPr algn="r" eaLnBrk="1" hangingPunct="1"/>
              <a:t>‹#›</a:t>
            </a:fld>
            <a:endParaRPr lang="en-US" sz="1200" dirty="0">
              <a:solidFill>
                <a:srgbClr val="898989"/>
              </a:solidFill>
              <a:latin typeface="Calibri" charset="0"/>
            </a:endParaRPr>
          </a:p>
        </p:txBody>
      </p:sp>
      <p:pic>
        <p:nvPicPr>
          <p:cNvPr id="8" name="Picture 11" descr="Footer_Star.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343035" y="6176964"/>
            <a:ext cx="357909"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10" descr="TextBar.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57489" y="1514475"/>
            <a:ext cx="8229023" cy="2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 name="Text Placeholder 15"/>
          <p:cNvSpPr>
            <a:spLocks noGrp="1"/>
          </p:cNvSpPr>
          <p:nvPr>
            <p:ph type="body" sz="quarter" idx="14"/>
          </p:nvPr>
        </p:nvSpPr>
        <p:spPr>
          <a:xfrm>
            <a:off x="484909" y="1600200"/>
            <a:ext cx="8243455" cy="4495800"/>
          </a:xfrm>
          <a:prstGeom prst="rect">
            <a:avLst/>
          </a:prstGeom>
        </p:spPr>
        <p:txBody>
          <a:bodyPr/>
          <a:lstStyle>
            <a:lvl1pPr>
              <a:buClr>
                <a:srgbClr val="E0233B"/>
              </a:buClr>
              <a:buSzPct val="75000"/>
              <a:buFont typeface="Courier New" pitchFamily="49" charset="0"/>
              <a:buChar char="o"/>
              <a:defRPr sz="2400"/>
            </a:lvl1pPr>
            <a:lvl2pPr>
              <a:buClr>
                <a:srgbClr val="E0233B"/>
              </a:buClr>
              <a:buSzPct val="75000"/>
              <a:buFont typeface="Wingdings" pitchFamily="2" charset="2"/>
              <a:buChar char="§"/>
              <a:defRPr sz="2000"/>
            </a:lvl2pPr>
            <a:lvl3pPr>
              <a:buClr>
                <a:srgbClr val="E0233B"/>
              </a:buClr>
              <a:buSzPct val="75000"/>
              <a:defRPr sz="1800"/>
            </a:lvl3pPr>
            <a:lvl4pPr>
              <a:buClr>
                <a:srgbClr val="E0233B"/>
              </a:buClr>
              <a:buSzPct val="75000"/>
              <a:defRPr sz="1600"/>
            </a:lvl4pPr>
            <a:lvl5pPr>
              <a:buClr>
                <a:srgbClr val="E0233B"/>
              </a:buClr>
              <a:buSzPct val="75000"/>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itle 1"/>
          <p:cNvSpPr>
            <a:spLocks noGrp="1"/>
          </p:cNvSpPr>
          <p:nvPr>
            <p:ph type="title"/>
          </p:nvPr>
        </p:nvSpPr>
        <p:spPr>
          <a:xfrm>
            <a:off x="457200" y="457200"/>
            <a:ext cx="8229600" cy="1066800"/>
          </a:xfrm>
          <a:prstGeom prst="rect">
            <a:avLst/>
          </a:prstGeom>
        </p:spPr>
        <p:txBody>
          <a:bodyPr anchor="ctr"/>
          <a:lstStyle>
            <a:lvl1pPr algn="l">
              <a:defRPr sz="2800" b="1" baseline="0"/>
            </a:lvl1pPr>
          </a:lstStyle>
          <a:p>
            <a:r>
              <a:rPr lang="en-US" dirty="0"/>
              <a:t>Click to edit Master title style</a:t>
            </a:r>
          </a:p>
        </p:txBody>
      </p:sp>
      <p:sp>
        <p:nvSpPr>
          <p:cNvPr id="10" name="Date Placeholder 3"/>
          <p:cNvSpPr>
            <a:spLocks noGrp="1"/>
          </p:cNvSpPr>
          <p:nvPr>
            <p:ph type="dt" sz="half" idx="15"/>
          </p:nvPr>
        </p:nvSpPr>
        <p:spPr/>
        <p:txBody>
          <a:bodyPr/>
          <a:lstStyle>
            <a:lvl1pPr>
              <a:defRPr/>
            </a:lvl1pPr>
          </a:lstStyle>
          <a:p>
            <a:fld id="{44CE1E7C-336D-9442-8B3A-C941EC03745F}" type="datetimeFigureOut">
              <a:rPr lang="en-US"/>
              <a:pPr/>
              <a:t>5/19/2016</a:t>
            </a:fld>
            <a:endParaRPr lang="en-US"/>
          </a:p>
        </p:txBody>
      </p:sp>
      <p:sp>
        <p:nvSpPr>
          <p:cNvPr id="11" name="Footer Placeholder 4"/>
          <p:cNvSpPr>
            <a:spLocks noGrp="1"/>
          </p:cNvSpPr>
          <p:nvPr>
            <p:ph type="ftr" sz="quarter" idx="16"/>
          </p:nvPr>
        </p:nvSpPr>
        <p:spPr/>
        <p:txBody>
          <a:bodyPr/>
          <a:lstStyle>
            <a:lvl1pPr>
              <a:defRPr/>
            </a:lvl1pPr>
          </a:lstStyle>
          <a:p>
            <a:pPr>
              <a:defRPr/>
            </a:pPr>
            <a:endParaRPr lang="en-US"/>
          </a:p>
        </p:txBody>
      </p:sp>
    </p:spTree>
    <p:extLst>
      <p:ext uri="{BB962C8B-B14F-4D97-AF65-F5344CB8AC3E}">
        <p14:creationId xmlns:p14="http://schemas.microsoft.com/office/powerpoint/2010/main" val="350759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514" y="2130430"/>
            <a:ext cx="7772977"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025" y="3886200"/>
            <a:ext cx="640195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0E9FE0A9-5373-B149-A88C-F59EA6816D11}" type="datetimeFigureOut">
              <a:rPr lang="en-US"/>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003131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491" y="469118"/>
            <a:ext cx="8229023" cy="948519"/>
          </a:xfrm>
          <a:prstGeom prst="rect">
            <a:avLst/>
          </a:prstGeom>
        </p:spPr>
        <p:txBody>
          <a:bodyPr anchor="ctr"/>
          <a:lstStyle>
            <a:lvl1pPr algn="l">
              <a:defRPr sz="2800" b="1"/>
            </a:lvl1pPr>
          </a:lstStyle>
          <a:p>
            <a:r>
              <a:rPr lang="en-US" dirty="0"/>
              <a:t>Click to edit Master title style</a:t>
            </a:r>
          </a:p>
        </p:txBody>
      </p:sp>
      <p:sp>
        <p:nvSpPr>
          <p:cNvPr id="4" name="Date Placeholder 3"/>
          <p:cNvSpPr>
            <a:spLocks noGrp="1"/>
          </p:cNvSpPr>
          <p:nvPr>
            <p:ph type="dt" sz="half" idx="10"/>
          </p:nvPr>
        </p:nvSpPr>
        <p:spPr/>
        <p:txBody>
          <a:bodyPr/>
          <a:lstStyle>
            <a:lvl1pPr>
              <a:defRPr/>
            </a:lvl1pPr>
          </a:lstStyle>
          <a:p>
            <a:fld id="{67A71C55-541D-4C46-B148-4EC5F53A8DFC}" type="datetimeFigureOut">
              <a:rPr lang="en-US"/>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7" name="Text Placeholder 15"/>
          <p:cNvSpPr>
            <a:spLocks noGrp="1"/>
          </p:cNvSpPr>
          <p:nvPr>
            <p:ph type="body" sz="quarter" idx="14"/>
          </p:nvPr>
        </p:nvSpPr>
        <p:spPr>
          <a:xfrm>
            <a:off x="484909" y="1600200"/>
            <a:ext cx="8243455" cy="4495800"/>
          </a:xfrm>
          <a:prstGeom prst="rect">
            <a:avLst/>
          </a:prstGeom>
        </p:spPr>
        <p:txBody>
          <a:bodyPr/>
          <a:lstStyle>
            <a:lvl1pPr>
              <a:buClr>
                <a:srgbClr val="E0233B"/>
              </a:buClr>
              <a:buSzPct val="75000"/>
              <a:buFont typeface="Courier New" pitchFamily="49" charset="0"/>
              <a:buChar char="o"/>
              <a:defRPr sz="2400"/>
            </a:lvl1pPr>
            <a:lvl2pPr>
              <a:buClr>
                <a:srgbClr val="E0233B"/>
              </a:buClr>
              <a:buSzPct val="75000"/>
              <a:buFont typeface="Wingdings" pitchFamily="2" charset="2"/>
              <a:buChar char="§"/>
              <a:defRPr sz="2000"/>
            </a:lvl2pPr>
            <a:lvl3pPr>
              <a:buClr>
                <a:srgbClr val="E0233B"/>
              </a:buClr>
              <a:buSzPct val="75000"/>
              <a:defRPr sz="1800"/>
            </a:lvl3pPr>
            <a:lvl4pPr>
              <a:buClr>
                <a:srgbClr val="E0233B"/>
              </a:buClr>
              <a:buSzPct val="75000"/>
              <a:defRPr sz="1600"/>
            </a:lvl4pPr>
            <a:lvl5pPr>
              <a:buClr>
                <a:srgbClr val="E0233B"/>
              </a:buClr>
              <a:buSzPct val="75000"/>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43231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037" y="4406905"/>
            <a:ext cx="7771534"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3037" y="2906713"/>
            <a:ext cx="7771534"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30272631-06C5-324E-98E1-810C90A7838A}" type="datetimeFigureOut">
              <a:rPr lang="en-US"/>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928257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491" y="469118"/>
            <a:ext cx="8229023" cy="948519"/>
          </a:xfrm>
          <a:prstGeom prst="rect">
            <a:avLst/>
          </a:prstGeom>
        </p:spPr>
        <p:txBody>
          <a:bodyPr anchor="ctr"/>
          <a:lstStyle>
            <a:lvl1pPr algn="l">
              <a:defRPr sz="2800" b="1"/>
            </a:lvl1pPr>
          </a:lstStyle>
          <a:p>
            <a:r>
              <a:rPr lang="en-US"/>
              <a:t>Click to edit Master title style</a:t>
            </a:r>
          </a:p>
        </p:txBody>
      </p:sp>
      <p:sp>
        <p:nvSpPr>
          <p:cNvPr id="3" name="Content Placeholder 2"/>
          <p:cNvSpPr>
            <a:spLocks noGrp="1"/>
          </p:cNvSpPr>
          <p:nvPr>
            <p:ph sz="half" idx="1"/>
          </p:nvPr>
        </p:nvSpPr>
        <p:spPr>
          <a:xfrm>
            <a:off x="457489" y="1600205"/>
            <a:ext cx="4045238"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275" y="1600205"/>
            <a:ext cx="4045239"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C638A45E-0BDE-C349-A738-C28D43795184}" type="datetimeFigureOut">
              <a:rPr lang="en-US"/>
              <a:pPr/>
              <a:t>5/19/2016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85723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91" y="480560"/>
            <a:ext cx="8229023" cy="937077"/>
          </a:xfrm>
          <a:prstGeom prst="rect">
            <a:avLst/>
          </a:prstGeom>
        </p:spPr>
        <p:txBody>
          <a:bodyPr anchor="ctr"/>
          <a:lstStyle>
            <a:lvl1pPr algn="l">
              <a:defRPr sz="2800" b="1"/>
            </a:lvl1pPr>
          </a:lstStyle>
          <a:p>
            <a:r>
              <a:rPr lang="en-US" dirty="0"/>
              <a:t>Click to edit Master title style</a:t>
            </a:r>
          </a:p>
        </p:txBody>
      </p:sp>
      <p:sp>
        <p:nvSpPr>
          <p:cNvPr id="3" name="Text Placeholder 2"/>
          <p:cNvSpPr>
            <a:spLocks noGrp="1"/>
          </p:cNvSpPr>
          <p:nvPr>
            <p:ph type="body" idx="1"/>
          </p:nvPr>
        </p:nvSpPr>
        <p:spPr>
          <a:xfrm>
            <a:off x="457489" y="1535113"/>
            <a:ext cx="403946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489" y="2174875"/>
            <a:ext cx="403946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605" y="1535113"/>
            <a:ext cx="4040909"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605" y="2174875"/>
            <a:ext cx="4040909"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6319289B-3477-CA4C-B92F-350B363D926D}" type="datetimeFigureOut">
              <a:rPr lang="en-US"/>
              <a:pPr/>
              <a:t>5/19/2016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200836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491" y="469118"/>
            <a:ext cx="8229023" cy="948519"/>
          </a:xfrm>
          <a:prstGeom prst="rect">
            <a:avLst/>
          </a:prstGeom>
        </p:spPr>
        <p:txBody>
          <a:bodyPr anchor="ctr"/>
          <a:lstStyle>
            <a:lvl1pPr algn="l">
              <a:defRPr sz="2800" b="1"/>
            </a:lvl1p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A461FD33-760D-7B4F-B0CD-1224BBEAC9A8}" type="datetimeFigureOut">
              <a:rPr lang="en-US"/>
              <a:pPr/>
              <a:t>5/19/2016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682367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EBB6C42-DEE6-294B-8321-0C227D08EC8F}" type="datetimeFigureOut">
              <a:rPr lang="en-US"/>
              <a:pPr/>
              <a:t>5/19/2016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8600168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91" y="273050"/>
            <a:ext cx="3007591"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4762" y="273055"/>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491" y="1435103"/>
            <a:ext cx="3007591"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BE0CA60C-9365-D748-AA80-15ADBE5B75C5}" type="datetimeFigureOut">
              <a:rPr lang="en-US"/>
              <a:pPr/>
              <a:t>5/19/2016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9833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Basic Content">
    <p:spTree>
      <p:nvGrpSpPr>
        <p:cNvPr id="1" name=""/>
        <p:cNvGrpSpPr/>
        <p:nvPr/>
      </p:nvGrpSpPr>
      <p:grpSpPr>
        <a:xfrm>
          <a:off x="0" y="0"/>
          <a:ext cx="0" cy="0"/>
          <a:chOff x="0" y="0"/>
          <a:chExt cx="0" cy="0"/>
        </a:xfrm>
      </p:grpSpPr>
      <p:graphicFrame>
        <p:nvGraphicFramePr>
          <p:cNvPr id="4" name="Object 9" hidden="1"/>
          <p:cNvGraphicFramePr>
            <a:graphicFrameLocks noChangeAspect="1"/>
          </p:cNvGraphicFramePr>
          <p:nvPr>
            <p:custDataLst>
              <p:tags r:id="rId2"/>
            </p:custDataLst>
          </p:nvPr>
        </p:nvGraphicFramePr>
        <p:xfrm>
          <a:off x="1444" y="1589"/>
          <a:ext cx="1443" cy="1587"/>
        </p:xfrm>
        <a:graphic>
          <a:graphicData uri="http://schemas.openxmlformats.org/presentationml/2006/ole">
            <mc:AlternateContent xmlns:mc="http://schemas.openxmlformats.org/markup-compatibility/2006">
              <mc:Choice xmlns:v="urn:schemas-microsoft-com:vml" Requires="v">
                <p:oleObj spid="_x0000_s4172" name="think-cell Slide" r:id="rId4" imgW="38100" imgH="38100" progId="TCLayout.ActiveDocument.1">
                  <p:embed/>
                </p:oleObj>
              </mc:Choice>
              <mc:Fallback>
                <p:oleObj name="think-cell Slide" r:id="rId4" imgW="38100" imgH="3810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4" y="1589"/>
                        <a:ext cx="1443" cy="15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pic>
        <p:nvPicPr>
          <p:cNvPr id="5" name="Picture 15" descr="TopBar.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57489" y="457200"/>
            <a:ext cx="8229023" cy="5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7" descr="TopBar.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57489" y="6345238"/>
            <a:ext cx="8229023" cy="55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Slide Number Placeholder 5"/>
          <p:cNvSpPr txBox="1">
            <a:spLocks/>
          </p:cNvSpPr>
          <p:nvPr/>
        </p:nvSpPr>
        <p:spPr>
          <a:xfrm>
            <a:off x="8686512" y="6505576"/>
            <a:ext cx="428625" cy="320675"/>
          </a:xfrm>
          <a:prstGeom prst="rect">
            <a:avLst/>
          </a:prstGeom>
        </p:spPr>
        <p:txBody>
          <a:bodyPr anchor="ctr"/>
          <a:lstStyle>
            <a:lvl1pPr defTabSz="457200">
              <a:defRPr sz="1400">
                <a:solidFill>
                  <a:schemeClr val="tx1"/>
                </a:solidFill>
                <a:latin typeface="Arial" charset="0"/>
                <a:ea typeface="ＭＳ Ｐゴシック" charset="0"/>
                <a:cs typeface="ＭＳ Ｐゴシック" charset="0"/>
              </a:defRPr>
            </a:lvl1pPr>
            <a:lvl2pPr marL="742950" indent="-285750" defTabSz="457200">
              <a:defRPr sz="1400">
                <a:solidFill>
                  <a:schemeClr val="tx1"/>
                </a:solidFill>
                <a:latin typeface="Arial" charset="0"/>
                <a:ea typeface="ＭＳ Ｐゴシック" charset="0"/>
              </a:defRPr>
            </a:lvl2pPr>
            <a:lvl3pPr marL="1143000" indent="-228600" defTabSz="457200">
              <a:defRPr sz="1400">
                <a:solidFill>
                  <a:schemeClr val="tx1"/>
                </a:solidFill>
                <a:latin typeface="Arial" charset="0"/>
                <a:ea typeface="ＭＳ Ｐゴシック" charset="0"/>
              </a:defRPr>
            </a:lvl3pPr>
            <a:lvl4pPr marL="1600200" indent="-228600" defTabSz="457200">
              <a:defRPr sz="1400">
                <a:solidFill>
                  <a:schemeClr val="tx1"/>
                </a:solidFill>
                <a:latin typeface="Arial" charset="0"/>
                <a:ea typeface="ＭＳ Ｐゴシック" charset="0"/>
              </a:defRPr>
            </a:lvl4pPr>
            <a:lvl5pPr marL="2057400" indent="-228600" defTabSz="45720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r" eaLnBrk="1" hangingPunct="1"/>
            <a:fld id="{4B35845A-36DD-414D-B821-A1A64A80726D}" type="slidenum">
              <a:rPr lang="en-US" sz="1200">
                <a:solidFill>
                  <a:srgbClr val="898989"/>
                </a:solidFill>
                <a:latin typeface="Calibri" charset="0"/>
              </a:rPr>
              <a:pPr algn="r" eaLnBrk="1" hangingPunct="1"/>
              <a:t>‹#›</a:t>
            </a:fld>
            <a:endParaRPr lang="en-US" sz="1200" dirty="0">
              <a:solidFill>
                <a:srgbClr val="898989"/>
              </a:solidFill>
              <a:latin typeface="Calibri" charset="0"/>
            </a:endParaRPr>
          </a:p>
        </p:txBody>
      </p:sp>
      <p:pic>
        <p:nvPicPr>
          <p:cNvPr id="8" name="Picture 11" descr="Footer_Star.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343035" y="6176964"/>
            <a:ext cx="357909"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10" descr="TextBar.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57489" y="1514475"/>
            <a:ext cx="8229023" cy="2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 name="Text Placeholder 15"/>
          <p:cNvSpPr>
            <a:spLocks noGrp="1"/>
          </p:cNvSpPr>
          <p:nvPr>
            <p:ph type="body" sz="quarter" idx="14"/>
          </p:nvPr>
        </p:nvSpPr>
        <p:spPr>
          <a:xfrm>
            <a:off x="484909" y="1600200"/>
            <a:ext cx="8243455" cy="4495800"/>
          </a:xfrm>
          <a:prstGeom prst="rect">
            <a:avLst/>
          </a:prstGeom>
        </p:spPr>
        <p:txBody>
          <a:bodyPr/>
          <a:lstStyle>
            <a:lvl1pPr>
              <a:buClr>
                <a:srgbClr val="E0233B"/>
              </a:buClr>
              <a:buSzPct val="75000"/>
              <a:buFont typeface="Courier New" pitchFamily="49" charset="0"/>
              <a:buChar char="o"/>
              <a:defRPr sz="2400"/>
            </a:lvl1pPr>
            <a:lvl2pPr>
              <a:buClr>
                <a:srgbClr val="E0233B"/>
              </a:buClr>
              <a:buSzPct val="75000"/>
              <a:buFont typeface="Wingdings" pitchFamily="2" charset="2"/>
              <a:buChar char="§"/>
              <a:defRPr sz="2000"/>
            </a:lvl2pPr>
            <a:lvl3pPr>
              <a:buClr>
                <a:srgbClr val="E0233B"/>
              </a:buClr>
              <a:buSzPct val="75000"/>
              <a:defRPr sz="1800"/>
            </a:lvl3pPr>
            <a:lvl4pPr>
              <a:buClr>
                <a:srgbClr val="E0233B"/>
              </a:buClr>
              <a:buSzPct val="75000"/>
              <a:defRPr sz="1600"/>
            </a:lvl4pPr>
            <a:lvl5pPr>
              <a:buClr>
                <a:srgbClr val="E0233B"/>
              </a:buClr>
              <a:buSzPct val="750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itle 1"/>
          <p:cNvSpPr>
            <a:spLocks noGrp="1"/>
          </p:cNvSpPr>
          <p:nvPr>
            <p:ph type="title"/>
          </p:nvPr>
        </p:nvSpPr>
        <p:spPr>
          <a:xfrm>
            <a:off x="457200" y="457200"/>
            <a:ext cx="8229600" cy="1066800"/>
          </a:xfrm>
          <a:prstGeom prst="rect">
            <a:avLst/>
          </a:prstGeom>
        </p:spPr>
        <p:txBody>
          <a:bodyPr anchor="ctr"/>
          <a:lstStyle>
            <a:lvl1pPr algn="l">
              <a:defRPr sz="2800" b="1" baseline="0"/>
            </a:lvl1pPr>
          </a:lstStyle>
          <a:p>
            <a:r>
              <a:rPr lang="en-US" dirty="0"/>
              <a:t>Click to edit Master title style</a:t>
            </a:r>
          </a:p>
        </p:txBody>
      </p:sp>
      <p:sp>
        <p:nvSpPr>
          <p:cNvPr id="10" name="Date Placeholder 3"/>
          <p:cNvSpPr>
            <a:spLocks noGrp="1"/>
          </p:cNvSpPr>
          <p:nvPr>
            <p:ph type="dt" sz="half" idx="15"/>
          </p:nvPr>
        </p:nvSpPr>
        <p:spPr/>
        <p:txBody>
          <a:bodyPr/>
          <a:lstStyle>
            <a:lvl1pPr>
              <a:defRPr/>
            </a:lvl1pPr>
          </a:lstStyle>
          <a:p>
            <a:fld id="{44CE1E7C-336D-9442-8B3A-C941EC03745F}" type="datetimeFigureOut">
              <a:rPr lang="en-US" smtClean="0"/>
              <a:pPr/>
              <a:t>5/19/2016</a:t>
            </a:fld>
            <a:endParaRPr lang="en-US"/>
          </a:p>
        </p:txBody>
      </p:sp>
      <p:sp>
        <p:nvSpPr>
          <p:cNvPr id="11" name="Footer Placeholder 4"/>
          <p:cNvSpPr>
            <a:spLocks noGrp="1"/>
          </p:cNvSpPr>
          <p:nvPr>
            <p:ph type="ftr" sz="quarter" idx="16"/>
          </p:nvPr>
        </p:nvSpPr>
        <p:spPr/>
        <p:txBody>
          <a:bodyPr/>
          <a:lstStyle>
            <a:lvl1pPr>
              <a:defRPr/>
            </a:lvl1pPr>
          </a:lstStyle>
          <a:p>
            <a:pPr>
              <a:defRPr/>
            </a:pPr>
            <a:endParaRPr lang="en-US"/>
          </a:p>
        </p:txBody>
      </p:sp>
    </p:spTree>
    <p:extLst>
      <p:ext uri="{BB962C8B-B14F-4D97-AF65-F5344CB8AC3E}">
        <p14:creationId xmlns:p14="http://schemas.microsoft.com/office/powerpoint/2010/main" val="1194543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434" y="4800600"/>
            <a:ext cx="5486977"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434" y="612775"/>
            <a:ext cx="5486977"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434" y="5367338"/>
            <a:ext cx="5486977"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F82BA93C-9A7C-954A-852F-ECCAC2B8533A}" type="datetimeFigureOut">
              <a:rPr lang="en-US"/>
              <a:pPr/>
              <a:t>5/19/2016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75228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491" y="469118"/>
            <a:ext cx="8229023" cy="948519"/>
          </a:xfrm>
          <a:prstGeom prst="rect">
            <a:avLst/>
          </a:prstGeom>
        </p:spPr>
        <p:txBody>
          <a:bodyPr anchor="ctr"/>
          <a:lstStyle>
            <a:lvl1pPr algn="l">
              <a:defRPr sz="2800" b="1"/>
            </a:lvl1pPr>
          </a:lstStyle>
          <a:p>
            <a:r>
              <a:rPr lang="en-US"/>
              <a:t>Click to edit Master title style</a:t>
            </a:r>
          </a:p>
        </p:txBody>
      </p:sp>
      <p:sp>
        <p:nvSpPr>
          <p:cNvPr id="3" name="Vertical Text Placeholder 2"/>
          <p:cNvSpPr>
            <a:spLocks noGrp="1"/>
          </p:cNvSpPr>
          <p:nvPr>
            <p:ph type="body" orient="vert" idx="1"/>
          </p:nvPr>
        </p:nvSpPr>
        <p:spPr>
          <a:xfrm>
            <a:off x="457491" y="1600205"/>
            <a:ext cx="8229023"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0EC03B7-BD63-0044-A27E-02C8BD7ABFBC}" type="datetimeFigureOut">
              <a:rPr lang="en-US"/>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521270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979" y="274643"/>
            <a:ext cx="2056535" cy="5851525"/>
          </a:xfrm>
          <a:prstGeom prst="rect">
            <a:avLst/>
          </a:prstGeom>
        </p:spPr>
        <p:txBody>
          <a:bodyPr vert="eaVert" anchor="ctr"/>
          <a:lstStyle>
            <a:lvl1pPr algn="l">
              <a:defRPr sz="2800" b="1"/>
            </a:lvl1pPr>
          </a:lstStyle>
          <a:p>
            <a:r>
              <a:rPr lang="en-US"/>
              <a:t>Click to edit Master title style</a:t>
            </a:r>
          </a:p>
        </p:txBody>
      </p:sp>
      <p:sp>
        <p:nvSpPr>
          <p:cNvPr id="3" name="Vertical Text Placeholder 2"/>
          <p:cNvSpPr>
            <a:spLocks noGrp="1"/>
          </p:cNvSpPr>
          <p:nvPr>
            <p:ph type="body" orient="vert" idx="1"/>
          </p:nvPr>
        </p:nvSpPr>
        <p:spPr>
          <a:xfrm>
            <a:off x="457491" y="274643"/>
            <a:ext cx="6033943"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B808C37-D6F5-D242-BDD8-D30DE2FA3AEF}" type="datetimeFigureOut">
              <a:rPr lang="en-US"/>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1120680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491" y="480560"/>
            <a:ext cx="8229023" cy="937077"/>
          </a:xfrm>
          <a:prstGeom prst="rect">
            <a:avLst/>
          </a:prstGeom>
        </p:spPr>
        <p:txBody>
          <a:bodyPr anchor="ctr"/>
          <a:lstStyle>
            <a:lvl1pPr algn="l">
              <a:defRPr sz="2800" b="1"/>
            </a:lvl1pPr>
          </a:lstStyle>
          <a:p>
            <a:r>
              <a:rPr lang="en-US"/>
              <a:t>Click to edit Master title style</a:t>
            </a:r>
          </a:p>
        </p:txBody>
      </p:sp>
      <p:sp>
        <p:nvSpPr>
          <p:cNvPr id="3" name="Table Placeholder 2"/>
          <p:cNvSpPr>
            <a:spLocks noGrp="1"/>
          </p:cNvSpPr>
          <p:nvPr>
            <p:ph type="tbl" idx="1"/>
          </p:nvPr>
        </p:nvSpPr>
        <p:spPr>
          <a:xfrm>
            <a:off x="457491" y="1600205"/>
            <a:ext cx="8229023" cy="4525963"/>
          </a:xfrm>
          <a:prstGeom prst="rect">
            <a:avLst/>
          </a:prstGeom>
        </p:spPr>
        <p:txBody>
          <a:bodyPr/>
          <a:lstStyle/>
          <a:p>
            <a:pPr lvl="0"/>
            <a:r>
              <a:rPr lang="en-US" noProof="0"/>
              <a:t>Click icon to add table</a:t>
            </a:r>
          </a:p>
        </p:txBody>
      </p:sp>
      <p:sp>
        <p:nvSpPr>
          <p:cNvPr id="4" name="Date Placeholder 3"/>
          <p:cNvSpPr>
            <a:spLocks noGrp="1"/>
          </p:cNvSpPr>
          <p:nvPr>
            <p:ph type="dt" sz="half" idx="10"/>
          </p:nvPr>
        </p:nvSpPr>
        <p:spPr/>
        <p:txBody>
          <a:bodyPr/>
          <a:lstStyle>
            <a:lvl1pPr>
              <a:defRPr/>
            </a:lvl1pPr>
          </a:lstStyle>
          <a:p>
            <a:fld id="{930C4461-6A12-5D4B-A311-6F1C680FED00}" type="datetimeFigureOut">
              <a:rPr lang="en-US"/>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72012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1" descr="Footer_Sta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43035" y="6176964"/>
            <a:ext cx="357909"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722313" y="4406902"/>
            <a:ext cx="7772400" cy="1362075"/>
          </a:xfrm>
          <a:prstGeom prst="rect">
            <a:avLst/>
          </a:prstGeom>
        </p:spPr>
        <p:txBody>
          <a:bodyPr anchor="t"/>
          <a:lstStyle>
            <a:lvl1pPr algn="l">
              <a:defRPr sz="4000" b="1" cap="all">
                <a:solidFill>
                  <a:srgbClr val="E0233B"/>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044F6219-7C2B-2F4B-8BD6-C8A03E431013}" type="datetimeFigureOut">
              <a:rPr lang="en-US" smtClean="0"/>
              <a:t>5/19/2016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3721597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5" name="Picture 10" descr="TextBa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489" y="1514475"/>
            <a:ext cx="8229023" cy="2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11" descr="Footer_Sta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43035" y="6176964"/>
            <a:ext cx="357909"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Content Placeholder 2"/>
          <p:cNvSpPr>
            <a:spLocks noGrp="1"/>
          </p:cNvSpPr>
          <p:nvPr>
            <p:ph sz="half" idx="1"/>
          </p:nvPr>
        </p:nvSpPr>
        <p:spPr>
          <a:xfrm>
            <a:off x="503238" y="1600202"/>
            <a:ext cx="3999489" cy="4525963"/>
          </a:xfrm>
          <a:prstGeom prst="rect">
            <a:avLst/>
          </a:prstGeom>
        </p:spPr>
        <p:txBody>
          <a:bodyPr/>
          <a:lstStyle>
            <a:lvl1pPr>
              <a:buClr>
                <a:srgbClr val="E0233B"/>
              </a:buClr>
              <a:buSzPct val="75000"/>
              <a:buFont typeface="Courier New" pitchFamily="49" charset="0"/>
              <a:buChar char="o"/>
              <a:defRPr sz="2400" baseline="0"/>
            </a:lvl1pPr>
            <a:lvl2pPr>
              <a:buClr>
                <a:srgbClr val="E0233B"/>
              </a:buClr>
              <a:buSzPct val="75000"/>
              <a:buFont typeface="Wingdings" pitchFamily="2" charset="2"/>
              <a:buChar char="§"/>
              <a:defRPr sz="2000"/>
            </a:lvl2pPr>
            <a:lvl3pPr>
              <a:buClr>
                <a:srgbClr val="E0233B"/>
              </a:buClr>
              <a:buSzPct val="75000"/>
              <a:defRPr sz="1800"/>
            </a:lvl3pPr>
            <a:lvl4pPr>
              <a:buClr>
                <a:srgbClr val="E0233B"/>
              </a:buClr>
              <a:buSzPct val="75000"/>
              <a:defRPr sz="1600"/>
            </a:lvl4pPr>
            <a:lvl5pPr>
              <a:buClr>
                <a:srgbClr val="E0233B"/>
              </a:buClr>
              <a:buSzPct val="75000"/>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57200" y="457200"/>
            <a:ext cx="8229600" cy="1066800"/>
          </a:xfrm>
          <a:prstGeom prst="rect">
            <a:avLst/>
          </a:prstGeom>
        </p:spPr>
        <p:txBody>
          <a:bodyPr anchor="ctr"/>
          <a:lstStyle>
            <a:lvl1pPr algn="l">
              <a:defRPr sz="2800" b="1" baseline="0"/>
            </a:lvl1pPr>
          </a:lstStyle>
          <a:p>
            <a:r>
              <a:rPr lang="en-US" dirty="0"/>
              <a:t>Click to edit Master title style</a:t>
            </a:r>
          </a:p>
        </p:txBody>
      </p:sp>
      <p:sp>
        <p:nvSpPr>
          <p:cNvPr id="10" name="Content Placeholder 2"/>
          <p:cNvSpPr>
            <a:spLocks noGrp="1"/>
          </p:cNvSpPr>
          <p:nvPr>
            <p:ph sz="half" idx="13"/>
          </p:nvPr>
        </p:nvSpPr>
        <p:spPr>
          <a:xfrm>
            <a:off x="4641273" y="1600201"/>
            <a:ext cx="3999489" cy="4525963"/>
          </a:xfrm>
          <a:prstGeom prst="rect">
            <a:avLst/>
          </a:prstGeom>
        </p:spPr>
        <p:txBody>
          <a:bodyPr/>
          <a:lstStyle>
            <a:lvl1pPr>
              <a:buClr>
                <a:srgbClr val="E0233B"/>
              </a:buClr>
              <a:buSzPct val="75000"/>
              <a:buFont typeface="Courier New" pitchFamily="49" charset="0"/>
              <a:buChar char="o"/>
              <a:defRPr sz="2400"/>
            </a:lvl1pPr>
            <a:lvl2pPr>
              <a:buClr>
                <a:srgbClr val="E0233B"/>
              </a:buClr>
              <a:buSzPct val="75000"/>
              <a:buFont typeface="Wingdings" pitchFamily="2" charset="2"/>
              <a:buChar char="§"/>
              <a:defRPr sz="2000"/>
            </a:lvl2pPr>
            <a:lvl3pPr>
              <a:buClr>
                <a:srgbClr val="E0233B"/>
              </a:buClr>
              <a:buSzPct val="75000"/>
              <a:defRPr sz="1800"/>
            </a:lvl3pPr>
            <a:lvl4pPr>
              <a:buClr>
                <a:srgbClr val="E0233B"/>
              </a:buClr>
              <a:buSzPct val="75000"/>
              <a:defRPr sz="1600"/>
            </a:lvl4pPr>
            <a:lvl5pPr>
              <a:buClr>
                <a:srgbClr val="E0233B"/>
              </a:buClr>
              <a:buSzPct val="75000"/>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4"/>
          <p:cNvSpPr>
            <a:spLocks noGrp="1"/>
          </p:cNvSpPr>
          <p:nvPr>
            <p:ph type="dt" sz="half" idx="14"/>
          </p:nvPr>
        </p:nvSpPr>
        <p:spPr/>
        <p:txBody>
          <a:bodyPr/>
          <a:lstStyle>
            <a:lvl1pPr>
              <a:defRPr/>
            </a:lvl1pPr>
          </a:lstStyle>
          <a:p>
            <a:fld id="{044F6219-7C2B-2F4B-8BD6-C8A03E431013}" type="datetimeFigureOut">
              <a:rPr lang="en-US" smtClean="0"/>
              <a:t>5/19/2016</a:t>
            </a:fld>
            <a:endParaRPr lang="en-US"/>
          </a:p>
        </p:txBody>
      </p:sp>
      <p:sp>
        <p:nvSpPr>
          <p:cNvPr id="8" name="Footer Placeholder 5"/>
          <p:cNvSpPr>
            <a:spLocks noGrp="1"/>
          </p:cNvSpPr>
          <p:nvPr>
            <p:ph type="ftr" sz="quarter" idx="15"/>
          </p:nvPr>
        </p:nvSpPr>
        <p:spPr/>
        <p:txBody>
          <a:bodyPr/>
          <a:lstStyle>
            <a:lvl1pPr>
              <a:defRPr/>
            </a:lvl1pPr>
          </a:lstStyle>
          <a:p>
            <a:endParaRPr lang="en-US"/>
          </a:p>
        </p:txBody>
      </p:sp>
    </p:spTree>
    <p:extLst>
      <p:ext uri="{BB962C8B-B14F-4D97-AF65-F5344CB8AC3E}">
        <p14:creationId xmlns:p14="http://schemas.microsoft.com/office/powerpoint/2010/main" val="3105179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7" name="Picture 10" descr="TextBa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489" y="1514475"/>
            <a:ext cx="8229023" cy="2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11" descr="Footer_Sta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43035" y="6176964"/>
            <a:ext cx="357909"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 Placeholder 2"/>
          <p:cNvSpPr>
            <a:spLocks noGrp="1"/>
          </p:cNvSpPr>
          <p:nvPr>
            <p:ph type="body" idx="1"/>
          </p:nvPr>
        </p:nvSpPr>
        <p:spPr>
          <a:xfrm>
            <a:off x="457201" y="1535113"/>
            <a:ext cx="4040188" cy="639762"/>
          </a:xfrm>
          <a:prstGeom prst="rect">
            <a:avLst/>
          </a:prstGeom>
        </p:spPr>
        <p:txBody>
          <a:bodyPr anchor="b"/>
          <a:lstStyle>
            <a:lvl1pPr marL="0" indent="0">
              <a:buNone/>
              <a:defRPr sz="2400" b="1" baseline="0">
                <a:solidFill>
                  <a:srgbClr val="E0233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2400" b="1">
                <a:solidFill>
                  <a:srgbClr val="E0233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Title 1"/>
          <p:cNvSpPr>
            <a:spLocks noGrp="1"/>
          </p:cNvSpPr>
          <p:nvPr>
            <p:ph type="title"/>
          </p:nvPr>
        </p:nvSpPr>
        <p:spPr>
          <a:xfrm>
            <a:off x="457200" y="457200"/>
            <a:ext cx="8229600" cy="1066800"/>
          </a:xfrm>
          <a:prstGeom prst="rect">
            <a:avLst/>
          </a:prstGeom>
        </p:spPr>
        <p:txBody>
          <a:bodyPr anchor="ctr"/>
          <a:lstStyle>
            <a:lvl1pPr algn="l">
              <a:defRPr sz="2800" b="1" baseline="0"/>
            </a:lvl1pPr>
          </a:lstStyle>
          <a:p>
            <a:r>
              <a:rPr lang="en-US"/>
              <a:t>Click to edit Master title style</a:t>
            </a:r>
            <a:endParaRPr lang="en-US" dirty="0"/>
          </a:p>
        </p:txBody>
      </p:sp>
      <p:sp>
        <p:nvSpPr>
          <p:cNvPr id="13" name="Content Placeholder 2"/>
          <p:cNvSpPr>
            <a:spLocks noGrp="1"/>
          </p:cNvSpPr>
          <p:nvPr>
            <p:ph sz="half" idx="13"/>
          </p:nvPr>
        </p:nvSpPr>
        <p:spPr>
          <a:xfrm>
            <a:off x="503238" y="2209800"/>
            <a:ext cx="3999489" cy="3916364"/>
          </a:xfrm>
          <a:prstGeom prst="rect">
            <a:avLst/>
          </a:prstGeom>
        </p:spPr>
        <p:txBody>
          <a:bodyPr/>
          <a:lstStyle>
            <a:lvl1pPr>
              <a:buClr>
                <a:srgbClr val="E0233B"/>
              </a:buClr>
              <a:buSzPct val="75000"/>
              <a:buFont typeface="Courier New" pitchFamily="49" charset="0"/>
              <a:buChar char="o"/>
              <a:defRPr sz="2400"/>
            </a:lvl1pPr>
            <a:lvl2pPr>
              <a:buClr>
                <a:srgbClr val="E0233B"/>
              </a:buClr>
              <a:buSzPct val="75000"/>
              <a:buFont typeface="Wingdings" pitchFamily="2" charset="2"/>
              <a:buChar char="§"/>
              <a:defRPr sz="2000"/>
            </a:lvl2pPr>
            <a:lvl3pPr>
              <a:buClr>
                <a:srgbClr val="E0233B"/>
              </a:buClr>
              <a:buSzPct val="75000"/>
              <a:defRPr sz="1800"/>
            </a:lvl3pPr>
            <a:lvl4pPr>
              <a:buClr>
                <a:srgbClr val="E0233B"/>
              </a:buClr>
              <a:buSzPct val="75000"/>
              <a:defRPr sz="1600"/>
            </a:lvl4pPr>
            <a:lvl5pPr>
              <a:buClr>
                <a:srgbClr val="E0233B"/>
              </a:buClr>
              <a:buSzPct val="75000"/>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sz="half" idx="14"/>
          </p:nvPr>
        </p:nvSpPr>
        <p:spPr>
          <a:xfrm>
            <a:off x="4641273" y="2209800"/>
            <a:ext cx="3999489" cy="3916364"/>
          </a:xfrm>
          <a:prstGeom prst="rect">
            <a:avLst/>
          </a:prstGeom>
        </p:spPr>
        <p:txBody>
          <a:bodyPr/>
          <a:lstStyle>
            <a:lvl1pPr>
              <a:buClr>
                <a:srgbClr val="E0233B"/>
              </a:buClr>
              <a:buSzPct val="75000"/>
              <a:buFont typeface="Courier New" pitchFamily="49" charset="0"/>
              <a:buChar char="o"/>
              <a:defRPr sz="2400"/>
            </a:lvl1pPr>
            <a:lvl2pPr>
              <a:buClr>
                <a:srgbClr val="E0233B"/>
              </a:buClr>
              <a:buSzPct val="75000"/>
              <a:buFont typeface="Wingdings" pitchFamily="2" charset="2"/>
              <a:buChar char="§"/>
              <a:defRPr sz="2000"/>
            </a:lvl2pPr>
            <a:lvl3pPr>
              <a:buClr>
                <a:srgbClr val="E0233B"/>
              </a:buClr>
              <a:buSzPct val="75000"/>
              <a:defRPr sz="1800"/>
            </a:lvl3pPr>
            <a:lvl4pPr>
              <a:buClr>
                <a:srgbClr val="E0233B"/>
              </a:buClr>
              <a:buSzPct val="75000"/>
              <a:defRPr sz="1600"/>
            </a:lvl4pPr>
            <a:lvl5pPr>
              <a:buClr>
                <a:srgbClr val="E0233B"/>
              </a:buClr>
              <a:buSzPct val="75000"/>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6"/>
          <p:cNvSpPr>
            <a:spLocks noGrp="1"/>
          </p:cNvSpPr>
          <p:nvPr>
            <p:ph type="dt" sz="half" idx="15"/>
          </p:nvPr>
        </p:nvSpPr>
        <p:spPr/>
        <p:txBody>
          <a:bodyPr/>
          <a:lstStyle>
            <a:lvl1pPr>
              <a:defRPr/>
            </a:lvl1pPr>
          </a:lstStyle>
          <a:p>
            <a:fld id="{044F6219-7C2B-2F4B-8BD6-C8A03E431013}" type="datetimeFigureOut">
              <a:rPr lang="en-US" smtClean="0"/>
              <a:t>5/19/2016</a:t>
            </a:fld>
            <a:endParaRPr lang="en-US"/>
          </a:p>
        </p:txBody>
      </p:sp>
      <p:sp>
        <p:nvSpPr>
          <p:cNvPr id="10" name="Footer Placeholder 7"/>
          <p:cNvSpPr>
            <a:spLocks noGrp="1"/>
          </p:cNvSpPr>
          <p:nvPr>
            <p:ph type="ftr" sz="quarter" idx="16"/>
          </p:nvPr>
        </p:nvSpPr>
        <p:spPr/>
        <p:txBody>
          <a:bodyPr/>
          <a:lstStyle>
            <a:lvl1pPr>
              <a:defRPr/>
            </a:lvl1pPr>
          </a:lstStyle>
          <a:p>
            <a:endParaRPr lang="en-US"/>
          </a:p>
        </p:txBody>
      </p:sp>
    </p:spTree>
    <p:extLst>
      <p:ext uri="{BB962C8B-B14F-4D97-AF65-F5344CB8AC3E}">
        <p14:creationId xmlns:p14="http://schemas.microsoft.com/office/powerpoint/2010/main" val="16774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5" name="Picture 11" descr="Footer_Sta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43035" y="6176964"/>
            <a:ext cx="357909"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1" y="533400"/>
            <a:ext cx="3008313" cy="901700"/>
          </a:xfrm>
          <a:prstGeom prst="rect">
            <a:avLst/>
          </a:prstGeom>
        </p:spPr>
        <p:txBody>
          <a:bodyPr anchor="b"/>
          <a:lstStyle>
            <a:lvl1pPr algn="l">
              <a:defRPr sz="2000" b="1">
                <a:solidFill>
                  <a:srgbClr val="E0233B"/>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57201" y="1435102"/>
            <a:ext cx="3008313" cy="4737099"/>
          </a:xfrm>
          <a:prstGeom prst="rect">
            <a:avLst/>
          </a:prstGeom>
        </p:spPr>
        <p:txBody>
          <a:bodyPr/>
          <a:lstStyle>
            <a:lvl1pPr marL="0" indent="0">
              <a:buNone/>
              <a:defRPr sz="14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3"/>
          </p:nvPr>
        </p:nvSpPr>
        <p:spPr>
          <a:xfrm>
            <a:off x="3602182" y="533400"/>
            <a:ext cx="5056909" cy="5638800"/>
          </a:xfrm>
          <a:prstGeom prst="rect">
            <a:avLst/>
          </a:prstGeom>
        </p:spPr>
        <p:txBody>
          <a:bodyPr/>
          <a:lstStyle>
            <a:lvl1pPr>
              <a:buClr>
                <a:srgbClr val="E0233B"/>
              </a:buClr>
              <a:buSzPct val="75000"/>
              <a:buFont typeface="Courier New" pitchFamily="49" charset="0"/>
              <a:buChar char="o"/>
              <a:defRPr sz="2400"/>
            </a:lvl1pPr>
            <a:lvl2pPr>
              <a:buClr>
                <a:srgbClr val="E0233B"/>
              </a:buClr>
              <a:buSzPct val="75000"/>
              <a:buFont typeface="Wingdings" pitchFamily="2" charset="2"/>
              <a:buChar char="§"/>
              <a:defRPr sz="2000"/>
            </a:lvl2pPr>
            <a:lvl3pPr>
              <a:buClr>
                <a:srgbClr val="E0233B"/>
              </a:buClr>
              <a:buSzPct val="75000"/>
              <a:defRPr sz="1800"/>
            </a:lvl3pPr>
            <a:lvl4pPr>
              <a:buClr>
                <a:srgbClr val="E0233B"/>
              </a:buClr>
              <a:buSzPct val="75000"/>
              <a:defRPr sz="1600"/>
            </a:lvl4pPr>
            <a:lvl5pPr>
              <a:buClr>
                <a:srgbClr val="E0233B"/>
              </a:buClr>
              <a:buSzPct val="75000"/>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p:cNvSpPr>
            <a:spLocks noGrp="1"/>
          </p:cNvSpPr>
          <p:nvPr>
            <p:ph type="dt" sz="half" idx="14"/>
          </p:nvPr>
        </p:nvSpPr>
        <p:spPr/>
        <p:txBody>
          <a:bodyPr/>
          <a:lstStyle>
            <a:lvl1pPr>
              <a:defRPr/>
            </a:lvl1pPr>
          </a:lstStyle>
          <a:p>
            <a:fld id="{044F6219-7C2B-2F4B-8BD6-C8A03E431013}" type="datetimeFigureOut">
              <a:rPr lang="en-US" smtClean="0"/>
              <a:t>5/19/2016</a:t>
            </a:fld>
            <a:endParaRPr lang="en-US"/>
          </a:p>
        </p:txBody>
      </p:sp>
      <p:sp>
        <p:nvSpPr>
          <p:cNvPr id="7" name="Footer Placeholder 5"/>
          <p:cNvSpPr>
            <a:spLocks noGrp="1"/>
          </p:cNvSpPr>
          <p:nvPr>
            <p:ph type="ftr" sz="quarter" idx="15"/>
          </p:nvPr>
        </p:nvSpPr>
        <p:spPr/>
        <p:txBody>
          <a:bodyPr/>
          <a:lstStyle>
            <a:lvl1pPr>
              <a:defRPr/>
            </a:lvl1pPr>
          </a:lstStyle>
          <a:p>
            <a:endParaRPr lang="en-US"/>
          </a:p>
        </p:txBody>
      </p:sp>
    </p:spTree>
    <p:extLst>
      <p:ext uri="{BB962C8B-B14F-4D97-AF65-F5344CB8AC3E}">
        <p14:creationId xmlns:p14="http://schemas.microsoft.com/office/powerpoint/2010/main" val="41706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11" descr="Footer_Sta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43035" y="6176964"/>
            <a:ext cx="357909"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rgbClr val="E0233B"/>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nchor="ctr"/>
          <a:lstStyle>
            <a:lvl1pPr marL="0" indent="0" algn="ctr">
              <a:buNone/>
              <a:defRPr sz="24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fld id="{044F6219-7C2B-2F4B-8BD6-C8A03E431013}" type="datetimeFigureOut">
              <a:rPr lang="en-US" smtClean="0"/>
              <a:t>5/19/2016</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1075361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44F6219-7C2B-2F4B-8BD6-C8A03E431013}" type="datetimeFigureOut">
              <a:rPr lang="en-US" smtClean="0"/>
              <a:t>5/19/2016</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3708057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nchor="ctr"/>
          <a:lstStyle>
            <a:lvl1pPr>
              <a:defRPr sz="2800" b="1"/>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4F6219-7C2B-2F4B-8BD6-C8A03E431013}"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8AC29AF-82E3-0049-A901-3C21AA31495D}" type="slidenum">
              <a:rPr lang="en-US" smtClean="0"/>
              <a:t>‹#›</a:t>
            </a:fld>
            <a:endParaRPr lang="en-US"/>
          </a:p>
        </p:txBody>
      </p:sp>
    </p:spTree>
    <p:extLst>
      <p:ext uri="{BB962C8B-B14F-4D97-AF65-F5344CB8AC3E}">
        <p14:creationId xmlns:p14="http://schemas.microsoft.com/office/powerpoint/2010/main" val="2051595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1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5.emf"/><Relationship Id="rId2" Type="http://schemas.openxmlformats.org/officeDocument/2006/relationships/slideLayout" Target="../slideLayouts/slideLayout13.xml"/><Relationship Id="rId16" Type="http://schemas.openxmlformats.org/officeDocument/2006/relationships/oleObject" Target="../embeddings/oleObject3.bin"/><Relationship Id="rId20" Type="http://schemas.openxmlformats.org/officeDocument/2006/relationships/image" Target="../media/image6.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3.xml"/><Relationship Id="rId10" Type="http://schemas.openxmlformats.org/officeDocument/2006/relationships/slideLayout" Target="../slideLayouts/slideLayout21.xml"/><Relationship Id="rId19" Type="http://schemas.openxmlformats.org/officeDocument/2006/relationships/image" Target="../media/image2.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vmlDrawing" Target="../drawings/vmlDrawing3.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0" y="6492876"/>
            <a:ext cx="15240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cs typeface="Arial" charset="0"/>
              </a:defRPr>
            </a:lvl1pPr>
          </a:lstStyle>
          <a:p>
            <a:fld id="{044F6219-7C2B-2F4B-8BD6-C8A03E431013}" type="datetimeFigureOut">
              <a:rPr lang="en-US" smtClean="0"/>
              <a:t>5/19/2016</a:t>
            </a:fld>
            <a:endParaRPr lang="en-US"/>
          </a:p>
        </p:txBody>
      </p:sp>
      <p:sp>
        <p:nvSpPr>
          <p:cNvPr id="5" name="Footer Placeholder 4"/>
          <p:cNvSpPr>
            <a:spLocks noGrp="1"/>
          </p:cNvSpPr>
          <p:nvPr>
            <p:ph type="ftr" sz="quarter" idx="3"/>
          </p:nvPr>
        </p:nvSpPr>
        <p:spPr>
          <a:xfrm>
            <a:off x="1870363" y="6492876"/>
            <a:ext cx="595745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endParaRPr lang="en-US"/>
          </a:p>
        </p:txBody>
      </p:sp>
      <p:pic>
        <p:nvPicPr>
          <p:cNvPr id="1028" name="Picture 15" descr="TopBar.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57489" y="457200"/>
            <a:ext cx="8229023" cy="5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9" name="Picture 7" descr="TopBar.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57489" y="6345238"/>
            <a:ext cx="8229023" cy="55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Slide Number Placeholder 5"/>
          <p:cNvSpPr txBox="1">
            <a:spLocks/>
          </p:cNvSpPr>
          <p:nvPr/>
        </p:nvSpPr>
        <p:spPr>
          <a:xfrm>
            <a:off x="8546222" y="6505576"/>
            <a:ext cx="568915" cy="320675"/>
          </a:xfrm>
          <a:prstGeom prst="rect">
            <a:avLst/>
          </a:prstGeom>
        </p:spPr>
        <p:txBody>
          <a:bodyPr anchor="ctr"/>
          <a:lstStyle>
            <a:lvl1pPr defTabSz="457200">
              <a:defRPr sz="1400">
                <a:solidFill>
                  <a:schemeClr val="tx1"/>
                </a:solidFill>
                <a:latin typeface="Arial" charset="0"/>
                <a:ea typeface="ＭＳ Ｐゴシック" charset="0"/>
                <a:cs typeface="ＭＳ Ｐゴシック" charset="0"/>
              </a:defRPr>
            </a:lvl1pPr>
            <a:lvl2pPr marL="742950" indent="-285750" defTabSz="457200">
              <a:defRPr sz="1400">
                <a:solidFill>
                  <a:schemeClr val="tx1"/>
                </a:solidFill>
                <a:latin typeface="Arial" charset="0"/>
                <a:ea typeface="ＭＳ Ｐゴシック" charset="0"/>
              </a:defRPr>
            </a:lvl2pPr>
            <a:lvl3pPr marL="1143000" indent="-228600" defTabSz="457200">
              <a:defRPr sz="1400">
                <a:solidFill>
                  <a:schemeClr val="tx1"/>
                </a:solidFill>
                <a:latin typeface="Arial" charset="0"/>
                <a:ea typeface="ＭＳ Ｐゴシック" charset="0"/>
              </a:defRPr>
            </a:lvl3pPr>
            <a:lvl4pPr marL="1600200" indent="-228600" defTabSz="457200">
              <a:defRPr sz="1400">
                <a:solidFill>
                  <a:schemeClr val="tx1"/>
                </a:solidFill>
                <a:latin typeface="Arial" charset="0"/>
                <a:ea typeface="ＭＳ Ｐゴシック" charset="0"/>
              </a:defRPr>
            </a:lvl4pPr>
            <a:lvl5pPr marL="2057400" indent="-228600" defTabSz="45720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r" eaLnBrk="1" hangingPunct="1"/>
            <a:fld id="{D71B436C-0FBB-C049-82FE-CF028FDA7C02}" type="slidenum">
              <a:rPr lang="en-US" sz="1200">
                <a:solidFill>
                  <a:srgbClr val="898989"/>
                </a:solidFill>
                <a:latin typeface="Calibri" charset="0"/>
              </a:rPr>
              <a:pPr algn="r" eaLnBrk="1" hangingPunct="1"/>
              <a:t>‹#›</a:t>
            </a:fld>
            <a:endParaRPr lang="en-US" sz="1200" dirty="0">
              <a:solidFill>
                <a:srgbClr val="898989"/>
              </a:solidFill>
              <a:latin typeface="Calibri" charset="0"/>
            </a:endParaRPr>
          </a:p>
        </p:txBody>
      </p:sp>
      <p:sp>
        <p:nvSpPr>
          <p:cNvPr id="2"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15B440-C317-5C4E-8B9B-1869266FBC5E}" type="slidenum">
              <a:rPr lang="en-US" smtClean="0"/>
              <a:t>‹#›</a:t>
            </a:fld>
            <a:endParaRPr lang="en-US"/>
          </a:p>
        </p:txBody>
      </p:sp>
      <p:pic>
        <p:nvPicPr>
          <p:cNvPr id="8" name="Picture 11" descr="Footer_Star.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43035" y="6176964"/>
            <a:ext cx="357909"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60" r:id="rId1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050" name="Object 9" hidden="1"/>
          <p:cNvGraphicFramePr>
            <a:graphicFrameLocks noChangeAspect="1"/>
          </p:cNvGraphicFramePr>
          <p:nvPr>
            <p:custDataLst>
              <p:tags r:id="rId15"/>
            </p:custDataLst>
          </p:nvPr>
        </p:nvGraphicFramePr>
        <p:xfrm>
          <a:off x="1445" y="1591"/>
          <a:ext cx="1443" cy="1587"/>
        </p:xfrm>
        <a:graphic>
          <a:graphicData uri="http://schemas.openxmlformats.org/presentationml/2006/ole">
            <mc:AlternateContent xmlns:mc="http://schemas.openxmlformats.org/markup-compatibility/2006">
              <mc:Choice xmlns:v="urn:schemas-microsoft-com:vml" Requires="v">
                <p:oleObj spid="_x0000_s5195" name="think-cell Slide" r:id="rId16" imgW="38100" imgH="38100" progId="TCLayout.ActiveDocument.1">
                  <p:embed/>
                </p:oleObj>
              </mc:Choice>
              <mc:Fallback>
                <p:oleObj name="think-cell Slide" r:id="rId16" imgW="38100" imgH="38100" progId="TCLayout.ActiveDocument.1">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45" y="1591"/>
                        <a:ext cx="1443" cy="15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pic>
        <p:nvPicPr>
          <p:cNvPr id="2051" name="Picture 15" descr="TopBar.jpg"/>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457490" y="457200"/>
            <a:ext cx="8229023" cy="5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2" name="Picture 7" descr="TopBar.jpg"/>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457490" y="6345238"/>
            <a:ext cx="8229023" cy="55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Slide Number Placeholder 5"/>
          <p:cNvSpPr txBox="1">
            <a:spLocks/>
          </p:cNvSpPr>
          <p:nvPr/>
        </p:nvSpPr>
        <p:spPr>
          <a:xfrm>
            <a:off x="8603426" y="6505578"/>
            <a:ext cx="511712" cy="320675"/>
          </a:xfrm>
          <a:prstGeom prst="rect">
            <a:avLst/>
          </a:prstGeom>
        </p:spPr>
        <p:txBody>
          <a:bodyPr anchor="ctr"/>
          <a:lstStyle>
            <a:lvl1pPr defTabSz="457200">
              <a:defRPr sz="1400">
                <a:solidFill>
                  <a:schemeClr val="tx1"/>
                </a:solidFill>
                <a:latin typeface="Arial" charset="0"/>
                <a:ea typeface="ＭＳ Ｐゴシック" charset="0"/>
                <a:cs typeface="ＭＳ Ｐゴシック" charset="0"/>
              </a:defRPr>
            </a:lvl1pPr>
            <a:lvl2pPr marL="742950" indent="-285750" defTabSz="457200">
              <a:defRPr sz="1400">
                <a:solidFill>
                  <a:schemeClr val="tx1"/>
                </a:solidFill>
                <a:latin typeface="Arial" charset="0"/>
                <a:ea typeface="ＭＳ Ｐゴシック" charset="0"/>
              </a:defRPr>
            </a:lvl2pPr>
            <a:lvl3pPr marL="1143000" indent="-228600" defTabSz="457200">
              <a:defRPr sz="1400">
                <a:solidFill>
                  <a:schemeClr val="tx1"/>
                </a:solidFill>
                <a:latin typeface="Arial" charset="0"/>
                <a:ea typeface="ＭＳ Ｐゴシック" charset="0"/>
              </a:defRPr>
            </a:lvl3pPr>
            <a:lvl4pPr marL="1600200" indent="-228600" defTabSz="457200">
              <a:defRPr sz="1400">
                <a:solidFill>
                  <a:schemeClr val="tx1"/>
                </a:solidFill>
                <a:latin typeface="Arial" charset="0"/>
                <a:ea typeface="ＭＳ Ｐゴシック" charset="0"/>
              </a:defRPr>
            </a:lvl4pPr>
            <a:lvl5pPr marL="2057400" indent="-228600" defTabSz="45720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r" eaLnBrk="1" hangingPunct="1"/>
            <a:fld id="{1084AB50-F6C8-364A-B4EE-B80A46A3FD5C}" type="slidenum">
              <a:rPr lang="en-US" sz="1200">
                <a:solidFill>
                  <a:srgbClr val="898989"/>
                </a:solidFill>
                <a:latin typeface="Calibri" charset="0"/>
                <a:cs typeface="Arial" charset="0"/>
              </a:rPr>
              <a:pPr algn="r" eaLnBrk="1" hangingPunct="1"/>
              <a:t>‹#›</a:t>
            </a:fld>
            <a:endParaRPr lang="en-US" sz="1200" dirty="0">
              <a:solidFill>
                <a:srgbClr val="898989"/>
              </a:solidFill>
              <a:latin typeface="Calibri" charset="0"/>
              <a:cs typeface="Arial" charset="0"/>
            </a:endParaRPr>
          </a:p>
        </p:txBody>
      </p:sp>
      <p:pic>
        <p:nvPicPr>
          <p:cNvPr id="2054" name="Picture 11" descr="Footer_Star.jpg"/>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8343036" y="6176966"/>
            <a:ext cx="357909"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5" name="Picture 10" descr="TextBar.jpg"/>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457490" y="1514475"/>
            <a:ext cx="8229023" cy="2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Date Placeholder 3"/>
          <p:cNvSpPr>
            <a:spLocks noGrp="1"/>
          </p:cNvSpPr>
          <p:nvPr>
            <p:ph type="dt" sz="half" idx="2"/>
          </p:nvPr>
        </p:nvSpPr>
        <p:spPr>
          <a:xfrm>
            <a:off x="0" y="6492878"/>
            <a:ext cx="15240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cs typeface="Arial" charset="0"/>
              </a:defRPr>
            </a:lvl1pPr>
          </a:lstStyle>
          <a:p>
            <a:fld id="{09A58678-4961-3B40-B4DD-C1C408BE42A3}" type="datetimeFigureOut">
              <a:rPr lang="en-US"/>
              <a:pPr/>
              <a:t>5/19/2016</a:t>
            </a:fld>
            <a:endParaRPr lang="en-US"/>
          </a:p>
        </p:txBody>
      </p:sp>
      <p:sp>
        <p:nvSpPr>
          <p:cNvPr id="14" name="Footer Placeholder 4"/>
          <p:cNvSpPr>
            <a:spLocks noGrp="1"/>
          </p:cNvSpPr>
          <p:nvPr>
            <p:ph type="ftr" sz="quarter" idx="3"/>
          </p:nvPr>
        </p:nvSpPr>
        <p:spPr>
          <a:xfrm>
            <a:off x="1870364" y="6492878"/>
            <a:ext cx="595745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1" fontAlgn="base" hangingPunct="1">
        <a:spcBef>
          <a:spcPct val="0"/>
        </a:spcBef>
        <a:spcAft>
          <a:spcPct val="0"/>
        </a:spcAft>
        <a:defRPr sz="44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34" charset="-128"/>
          <a:cs typeface="Arial" pitchFamily="34" charset="0"/>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34" charset="-128"/>
          <a:cs typeface="Arial" pitchFamily="34" charset="0"/>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34" charset="-128"/>
          <a:cs typeface="Arial" pitchFamily="34" charset="0"/>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34" charset="-128"/>
          <a:cs typeface="Arial" pitchFamily="34" charset="0"/>
        </a:defRPr>
      </a:lvl5pPr>
      <a:lvl6pPr marL="457200" algn="ctr" rtl="0" eaLnBrk="1" fontAlgn="base" hangingPunct="1">
        <a:spcBef>
          <a:spcPct val="0"/>
        </a:spcBef>
        <a:spcAft>
          <a:spcPct val="0"/>
        </a:spcAft>
        <a:defRPr sz="4400">
          <a:solidFill>
            <a:schemeClr val="tx1"/>
          </a:solidFill>
          <a:latin typeface="Calibri" pitchFamily="34" charset="0"/>
          <a:ea typeface="ＭＳ Ｐゴシック" pitchFamily="34" charset="-128"/>
          <a:cs typeface="Arial" pitchFamily="34" charset="0"/>
        </a:defRPr>
      </a:lvl6pPr>
      <a:lvl7pPr marL="914400" algn="ctr" rtl="0" eaLnBrk="1" fontAlgn="base" hangingPunct="1">
        <a:spcBef>
          <a:spcPct val="0"/>
        </a:spcBef>
        <a:spcAft>
          <a:spcPct val="0"/>
        </a:spcAft>
        <a:defRPr sz="4400">
          <a:solidFill>
            <a:schemeClr val="tx1"/>
          </a:solidFill>
          <a:latin typeface="Calibri" pitchFamily="34" charset="0"/>
          <a:ea typeface="ＭＳ Ｐゴシック" pitchFamily="34" charset="-128"/>
          <a:cs typeface="Arial" pitchFamily="34" charset="0"/>
        </a:defRPr>
      </a:lvl7pPr>
      <a:lvl8pPr marL="1371600" algn="ctr" rtl="0" eaLnBrk="1" fontAlgn="base" hangingPunct="1">
        <a:spcBef>
          <a:spcPct val="0"/>
        </a:spcBef>
        <a:spcAft>
          <a:spcPct val="0"/>
        </a:spcAft>
        <a:defRPr sz="4400">
          <a:solidFill>
            <a:schemeClr val="tx1"/>
          </a:solidFill>
          <a:latin typeface="Calibri" pitchFamily="34" charset="0"/>
          <a:ea typeface="ＭＳ Ｐゴシック" pitchFamily="34" charset="-128"/>
          <a:cs typeface="Arial" pitchFamily="34" charset="0"/>
        </a:defRPr>
      </a:lvl8pPr>
      <a:lvl9pPr marL="1828800" algn="ctr" rtl="0" eaLnBrk="1" fontAlgn="base" hangingPunct="1">
        <a:spcBef>
          <a:spcPct val="0"/>
        </a:spcBef>
        <a:spcAft>
          <a:spcPct val="0"/>
        </a:spcAft>
        <a:defRPr sz="4400">
          <a:solidFill>
            <a:schemeClr val="tx1"/>
          </a:solidFill>
          <a:latin typeface="Calibri" pitchFamily="34" charset="0"/>
          <a:ea typeface="ＭＳ Ｐゴシック" pitchFamily="34" charset="-128"/>
          <a:cs typeface="Arial" pitchFamily="34" charset="0"/>
        </a:defRPr>
      </a:lvl9pPr>
    </p:titleStyle>
    <p:body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1.xml"/><Relationship Id="rId7" Type="http://schemas.openxmlformats.org/officeDocument/2006/relationships/hyperlink" Target="http://www.guidestar.org/" TargetMode="External"/><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7"/>
          </p:nvPr>
        </p:nvSpPr>
        <p:spPr/>
        <p:txBody>
          <a:bodyPr/>
          <a:lstStyle/>
          <a:p>
            <a:r>
              <a:rPr lang="en-US" sz="2000" dirty="0"/>
              <a:t>CARIE Final Project Presentation</a:t>
            </a:r>
          </a:p>
        </p:txBody>
      </p:sp>
      <p:sp>
        <p:nvSpPr>
          <p:cNvPr id="7" name="Text Placeholder 6"/>
          <p:cNvSpPr>
            <a:spLocks noGrp="1"/>
          </p:cNvSpPr>
          <p:nvPr>
            <p:ph type="body" sz="quarter" idx="20"/>
          </p:nvPr>
        </p:nvSpPr>
        <p:spPr/>
        <p:txBody>
          <a:bodyPr/>
          <a:lstStyle/>
          <a:p>
            <a:r>
              <a:rPr lang="en-US" sz="1800" dirty="0"/>
              <a:t>May 2016</a:t>
            </a:r>
          </a:p>
        </p:txBody>
      </p:sp>
    </p:spTree>
    <p:extLst>
      <p:ext uri="{BB962C8B-B14F-4D97-AF65-F5344CB8AC3E}">
        <p14:creationId xmlns:p14="http://schemas.microsoft.com/office/powerpoint/2010/main" val="15998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p:txBody>
          <a:bodyPr/>
          <a:lstStyle/>
          <a:p>
            <a:pPr marL="342900" lvl="1" indent="-342900">
              <a:buFont typeface="+mj-lt"/>
              <a:buAutoNum type="arabicPeriod"/>
              <a:defRPr/>
            </a:pPr>
            <a:r>
              <a:rPr lang="en-US" sz="2400" dirty="0"/>
              <a:t>Boards have room for improvement</a:t>
            </a:r>
          </a:p>
          <a:p>
            <a:pPr marL="342900" lvl="1" indent="-342900">
              <a:buFont typeface="+mj-lt"/>
              <a:buAutoNum type="arabicPeriod"/>
              <a:defRPr/>
            </a:pPr>
            <a:r>
              <a:rPr lang="en-US" sz="2400" dirty="0"/>
              <a:t>Nonprofits need to make advocacy an explicit priority </a:t>
            </a:r>
            <a:endParaRPr lang="en-US" sz="2400" dirty="0" smtClean="0"/>
          </a:p>
          <a:p>
            <a:pPr marL="342900" lvl="1" indent="-342900">
              <a:buFont typeface="+mj-lt"/>
              <a:buAutoNum type="arabicPeriod"/>
              <a:defRPr/>
            </a:pPr>
            <a:r>
              <a:rPr lang="en-US" sz="2400" dirty="0" smtClean="0"/>
              <a:t>Board </a:t>
            </a:r>
            <a:r>
              <a:rPr lang="en-US" sz="2400" dirty="0"/>
              <a:t>diversity is important</a:t>
            </a:r>
          </a:p>
          <a:p>
            <a:pPr marL="342900" lvl="1" indent="-342900">
              <a:buFont typeface="+mj-lt"/>
              <a:buAutoNum type="arabicPeriod" startAt="4"/>
              <a:defRPr/>
            </a:pPr>
            <a:r>
              <a:rPr lang="en-US" sz="2400" dirty="0"/>
              <a:t>Culture and dynamics are important and thoughtful planning, determined dedication and a collective commitment from chief executives, board chairs, and board members </a:t>
            </a:r>
          </a:p>
          <a:p>
            <a:pPr marL="342900" lvl="1" indent="-342900">
              <a:buFont typeface="+mj-lt"/>
              <a:buAutoNum type="arabicPeriod" startAt="4"/>
              <a:defRPr/>
            </a:pPr>
            <a:r>
              <a:rPr lang="en-US" sz="2400" dirty="0"/>
              <a:t>Embrace roles as fundraisers, with targeted approach &amp; clear roles in developing donors (i.e., clarify &amp; define the fundraising process)</a:t>
            </a:r>
          </a:p>
          <a:p>
            <a:pPr marL="342900" lvl="1" indent="-342900">
              <a:buFont typeface="+mj-lt"/>
              <a:buAutoNum type="arabicPeriod" startAt="4"/>
              <a:defRPr/>
            </a:pPr>
            <a:r>
              <a:rPr lang="en-US" sz="2400" dirty="0"/>
              <a:t>Financial stability requires strategic leadership</a:t>
            </a:r>
          </a:p>
        </p:txBody>
      </p:sp>
      <p:sp>
        <p:nvSpPr>
          <p:cNvPr id="9" name="Title 8"/>
          <p:cNvSpPr>
            <a:spLocks noGrp="1"/>
          </p:cNvSpPr>
          <p:nvPr>
            <p:ph type="title"/>
          </p:nvPr>
        </p:nvSpPr>
        <p:spPr/>
        <p:txBody>
          <a:bodyPr/>
          <a:lstStyle/>
          <a:p>
            <a:r>
              <a:rPr lang="en-US" sz="3200" dirty="0"/>
              <a:t>Research — Industry</a:t>
            </a:r>
          </a:p>
        </p:txBody>
      </p:sp>
      <p:sp>
        <p:nvSpPr>
          <p:cNvPr id="2" name="TextBox 1"/>
          <p:cNvSpPr txBox="1"/>
          <p:nvPr/>
        </p:nvSpPr>
        <p:spPr>
          <a:xfrm>
            <a:off x="408980" y="6426368"/>
            <a:ext cx="7211555" cy="276999"/>
          </a:xfrm>
          <a:prstGeom prst="rect">
            <a:avLst/>
          </a:prstGeom>
          <a:noFill/>
        </p:spPr>
        <p:txBody>
          <a:bodyPr wrap="square" rtlCol="0">
            <a:spAutoFit/>
          </a:bodyPr>
          <a:lstStyle/>
          <a:p>
            <a:pPr>
              <a:spcBef>
                <a:spcPct val="0"/>
              </a:spcBef>
            </a:pPr>
            <a:r>
              <a:rPr lang="en-US" sz="1200" dirty="0" smtClean="0">
                <a:solidFill>
                  <a:schemeClr val="bg1">
                    <a:lumMod val="75000"/>
                  </a:schemeClr>
                </a:solidFill>
              </a:rPr>
              <a:t>Source: </a:t>
            </a:r>
            <a:r>
              <a:rPr lang="en-US" sz="1200" dirty="0">
                <a:solidFill>
                  <a:schemeClr val="bg1">
                    <a:lumMod val="75000"/>
                  </a:schemeClr>
                </a:solidFill>
              </a:rPr>
              <a:t>“Leading with Intent: A National Index of Nonprofit Board Practices.” Board Source, January 2015. </a:t>
            </a:r>
          </a:p>
        </p:txBody>
      </p:sp>
    </p:spTree>
    <p:extLst>
      <p:ext uri="{BB962C8B-B14F-4D97-AF65-F5344CB8AC3E}">
        <p14:creationId xmlns:p14="http://schemas.microsoft.com/office/powerpoint/2010/main" val="3431883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sz="quarter" idx="14"/>
          </p:nvPr>
        </p:nvSpPr>
        <p:spPr/>
        <p:txBody>
          <a:bodyPr/>
          <a:lstStyle/>
          <a:p>
            <a:r>
              <a:rPr lang="en-US" dirty="0"/>
              <a:t>Compass secondary research uncovered that over 58% of boards can improve in the following ways:</a:t>
            </a:r>
          </a:p>
          <a:p>
            <a:pPr lvl="1"/>
            <a:r>
              <a:rPr lang="en-US" dirty="0"/>
              <a:t>Getting the right people on the board</a:t>
            </a:r>
          </a:p>
          <a:p>
            <a:pPr lvl="1"/>
            <a:r>
              <a:rPr lang="en-US" dirty="0"/>
              <a:t>Moving the board outside of its comfort zone</a:t>
            </a:r>
          </a:p>
          <a:p>
            <a:pPr lvl="1"/>
            <a:r>
              <a:rPr lang="en-US" dirty="0"/>
              <a:t>Making investments in board development</a:t>
            </a:r>
          </a:p>
          <a:p>
            <a:pPr lvl="1"/>
            <a:endParaRPr lang="en-US" dirty="0"/>
          </a:p>
        </p:txBody>
      </p:sp>
      <p:sp>
        <p:nvSpPr>
          <p:cNvPr id="4" name="Title 3"/>
          <p:cNvSpPr>
            <a:spLocks noGrp="1"/>
          </p:cNvSpPr>
          <p:nvPr>
            <p:ph type="title"/>
          </p:nvPr>
        </p:nvSpPr>
        <p:spPr/>
        <p:txBody>
          <a:bodyPr/>
          <a:lstStyle/>
          <a:p>
            <a:r>
              <a:rPr lang="en-US" dirty="0"/>
              <a:t>Research — Industry</a:t>
            </a:r>
          </a:p>
        </p:txBody>
      </p:sp>
      <p:sp>
        <p:nvSpPr>
          <p:cNvPr id="6" name="TextBox 5"/>
          <p:cNvSpPr txBox="1"/>
          <p:nvPr/>
        </p:nvSpPr>
        <p:spPr>
          <a:xfrm>
            <a:off x="457200" y="6442501"/>
            <a:ext cx="6750316" cy="276999"/>
          </a:xfrm>
          <a:prstGeom prst="rect">
            <a:avLst/>
          </a:prstGeom>
          <a:noFill/>
        </p:spPr>
        <p:txBody>
          <a:bodyPr wrap="none" rtlCol="0">
            <a:spAutoFit/>
          </a:bodyPr>
          <a:lstStyle/>
          <a:p>
            <a:r>
              <a:rPr lang="en-US" sz="1200" dirty="0">
                <a:solidFill>
                  <a:schemeClr val="bg1">
                    <a:lumMod val="65000"/>
                  </a:schemeClr>
                </a:solidFill>
                <a:ea typeface="ＭＳ Ｐゴシック" panose="020B0600070205080204" pitchFamily="34" charset="-128"/>
              </a:rPr>
              <a:t>Source</a:t>
            </a:r>
            <a:r>
              <a:rPr lang="en-US" sz="1200" dirty="0">
                <a:solidFill>
                  <a:srgbClr val="A6A6A6"/>
                </a:solidFill>
              </a:rPr>
              <a:t>: “Leading With Intent: A National Index of Nonprofit Board Practices.” </a:t>
            </a:r>
            <a:r>
              <a:rPr lang="en-US" sz="1200" dirty="0" err="1">
                <a:solidFill>
                  <a:srgbClr val="A6A6A6"/>
                </a:solidFill>
              </a:rPr>
              <a:t>BoardSource</a:t>
            </a:r>
            <a:r>
              <a:rPr lang="en-US" sz="1200" dirty="0">
                <a:solidFill>
                  <a:srgbClr val="A6A6A6"/>
                </a:solidFill>
              </a:rPr>
              <a:t>, January 2015</a:t>
            </a:r>
          </a:p>
        </p:txBody>
      </p:sp>
      <p:pic>
        <p:nvPicPr>
          <p:cNvPr id="7" name="Content Placeholder 7"/>
          <p:cNvPicPr>
            <a:picLocks noChangeAspect="1"/>
          </p:cNvPicPr>
          <p:nvPr/>
        </p:nvPicPr>
        <p:blipFill rotWithShape="1">
          <a:blip r:embed="rId3"/>
          <a:srcRect l="76" r="2641"/>
          <a:stretch/>
        </p:blipFill>
        <p:spPr>
          <a:xfrm>
            <a:off x="1850572" y="3542688"/>
            <a:ext cx="5114492" cy="2805922"/>
          </a:xfrm>
          <a:prstGeom prst="rect">
            <a:avLst/>
          </a:prstGeom>
        </p:spPr>
      </p:pic>
    </p:spTree>
    <p:extLst>
      <p:ext uri="{BB962C8B-B14F-4D97-AF65-F5344CB8AC3E}">
        <p14:creationId xmlns:p14="http://schemas.microsoft.com/office/powerpoint/2010/main" val="288283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 hidden="1"/>
          <p:cNvGraphicFramePr>
            <a:graphicFrameLocks noChangeAspect="1"/>
          </p:cNvGraphicFramePr>
          <p:nvPr>
            <p:custDataLst>
              <p:tags r:id="rId2"/>
            </p:custDataLst>
          </p:nvPr>
        </p:nvGraphicFramePr>
        <p:xfrm>
          <a:off x="1444" y="1589"/>
          <a:ext cx="1443" cy="1587"/>
        </p:xfrm>
        <a:graphic>
          <a:graphicData uri="http://schemas.openxmlformats.org/presentationml/2006/ole">
            <mc:AlternateContent xmlns:mc="http://schemas.openxmlformats.org/markup-compatibility/2006">
              <mc:Choice xmlns:v="urn:schemas-microsoft-com:vml" Requires="v">
                <p:oleObj spid="_x0000_s6211" name="think-cell Slide" r:id="rId5" imgW="38100" imgH="38100" progId="TCLayout.ActiveDocument.1">
                  <p:embed/>
                </p:oleObj>
              </mc:Choice>
              <mc:Fallback>
                <p:oleObj name="think-cell Slide" r:id="rId5" imgW="38100" imgH="3810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4" y="1589"/>
                        <a:ext cx="1443" cy="15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alpha val="74997"/>
                                </a:srgbClr>
                              </a:outerShdw>
                            </a:effectLst>
                          </a14:hiddenEffects>
                        </a:ext>
                      </a:extLst>
                    </p:spPr>
                  </p:pic>
                </p:oleObj>
              </mc:Fallback>
            </mc:AlternateContent>
          </a:graphicData>
        </a:graphic>
      </p:graphicFrame>
      <p:sp>
        <p:nvSpPr>
          <p:cNvPr id="3" name="Text Placeholder 2"/>
          <p:cNvSpPr>
            <a:spLocks noGrp="1"/>
          </p:cNvSpPr>
          <p:nvPr>
            <p:ph type="body" sz="quarter" idx="14"/>
          </p:nvPr>
        </p:nvSpPr>
        <p:spPr>
          <a:xfrm>
            <a:off x="484909" y="1482056"/>
            <a:ext cx="8243455" cy="4495800"/>
          </a:xfrm>
        </p:spPr>
        <p:txBody>
          <a:bodyPr/>
          <a:lstStyle/>
          <a:p>
            <a:r>
              <a:rPr lang="en-US" altLang="en-US" sz="1900" dirty="0">
                <a:latin typeface="Calibri" pitchFamily="34" charset="0"/>
              </a:rPr>
              <a:t>Lack of alignment shows up in financials – balance between grants/programs (restricted funding) and contributions (unrestricted funding).</a:t>
            </a:r>
          </a:p>
        </p:txBody>
      </p:sp>
      <p:sp>
        <p:nvSpPr>
          <p:cNvPr id="10243" name="Rectangle 3"/>
          <p:cNvSpPr>
            <a:spLocks noGrp="1" noChangeArrowheads="1"/>
          </p:cNvSpPr>
          <p:nvPr>
            <p:ph type="title"/>
          </p:nvPr>
        </p:nvSpPr>
        <p:spPr bwMode="auto">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anchor="ctr"/>
          <a:lstStyle/>
          <a:p>
            <a:pPr algn="l" eaLnBrk="1" hangingPunct="1">
              <a:defRPr/>
            </a:pPr>
            <a:r>
              <a:rPr lang="en-US" altLang="en-US" sz="3200" dirty="0">
                <a:latin typeface="+mn-lt"/>
              </a:rPr>
              <a:t>Research — Primary Funding Sources </a:t>
            </a:r>
            <a:endParaRPr lang="en-US" altLang="en-US" sz="3200" i="1" dirty="0">
              <a:latin typeface="+mn-lt"/>
            </a:endParaRPr>
          </a:p>
        </p:txBody>
      </p:sp>
      <p:sp>
        <p:nvSpPr>
          <p:cNvPr id="10" name="Footer Placeholder 2"/>
          <p:cNvSpPr txBox="1">
            <a:spLocks noGrp="1"/>
          </p:cNvSpPr>
          <p:nvPr/>
        </p:nvSpPr>
        <p:spPr>
          <a:xfrm>
            <a:off x="457201" y="6492876"/>
            <a:ext cx="8018626" cy="365125"/>
          </a:xfrm>
          <a:prstGeom prst="rect">
            <a:avLst/>
          </a:prstGeom>
          <a:noFill/>
        </p:spPr>
        <p:txBody>
          <a:bodyPr anchor="t"/>
          <a:lstStyle/>
          <a:p>
            <a:pPr eaLnBrk="1" fontAlgn="auto" hangingPunct="1">
              <a:spcBef>
                <a:spcPts val="0"/>
              </a:spcBef>
              <a:spcAft>
                <a:spcPts val="0"/>
              </a:spcAft>
              <a:defRPr/>
            </a:pPr>
            <a:r>
              <a:rPr lang="en-US" sz="1200" dirty="0">
                <a:solidFill>
                  <a:schemeClr val="tx1">
                    <a:tint val="75000"/>
                  </a:schemeClr>
                </a:solidFill>
                <a:latin typeface="Arial" panose="020B0604020202020204" pitchFamily="34" charset="0"/>
              </a:rPr>
              <a:t>Source: Data from IRS Form 990 (</a:t>
            </a:r>
            <a:r>
              <a:rPr lang="en-US" sz="1200" dirty="0">
                <a:solidFill>
                  <a:schemeClr val="tx1">
                    <a:tint val="75000"/>
                  </a:schemeClr>
                </a:solidFill>
                <a:latin typeface="Arial" panose="020B0604020202020204" pitchFamily="34" charset="0"/>
                <a:hlinkClick r:id="rId7"/>
              </a:rPr>
              <a:t>www.guidestar.org</a:t>
            </a:r>
            <a:r>
              <a:rPr lang="en-US" sz="1200" dirty="0">
                <a:solidFill>
                  <a:schemeClr val="tx1">
                    <a:tint val="75000"/>
                  </a:schemeClr>
                </a:solidFill>
                <a:latin typeface="Arial" panose="020B0604020202020204" pitchFamily="34" charset="0"/>
              </a:rPr>
              <a:t>) and Audited Financial Statements for FYE 2010-2014</a:t>
            </a:r>
            <a:endParaRPr lang="en-US" sz="1200" dirty="0">
              <a:solidFill>
                <a:schemeClr val="tx1">
                  <a:tint val="75000"/>
                </a:schemeClr>
              </a:solidFill>
              <a:latin typeface="+mn-lt"/>
              <a:ea typeface="+mn-ea"/>
            </a:endParaRPr>
          </a:p>
        </p:txBody>
      </p:sp>
      <p:pic>
        <p:nvPicPr>
          <p:cNvPr id="8" name="Picture 2"/>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754900" y="2156164"/>
            <a:ext cx="5696688" cy="41438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315769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Calibri" pitchFamily="34" charset="0"/>
              </a:rPr>
              <a:t>Research — Feedback from Current Board </a:t>
            </a:r>
            <a:endParaRPr lang="en-US" sz="3200" dirty="0"/>
          </a:p>
        </p:txBody>
      </p:sp>
      <p:sp>
        <p:nvSpPr>
          <p:cNvPr id="3" name="Text Placeholder 2"/>
          <p:cNvSpPr>
            <a:spLocks noGrp="1"/>
          </p:cNvSpPr>
          <p:nvPr>
            <p:ph type="body" sz="quarter" idx="14"/>
          </p:nvPr>
        </p:nvSpPr>
        <p:spPr>
          <a:xfrm>
            <a:off x="484909" y="1524000"/>
            <a:ext cx="8243455" cy="4876800"/>
          </a:xfrm>
        </p:spPr>
        <p:txBody>
          <a:bodyPr>
            <a:noAutofit/>
          </a:bodyPr>
          <a:lstStyle/>
          <a:p>
            <a:pPr marL="0" lvl="1" indent="0">
              <a:lnSpc>
                <a:spcPct val="90000"/>
              </a:lnSpc>
              <a:buNone/>
              <a:defRPr/>
            </a:pPr>
            <a:r>
              <a:rPr lang="en-US" sz="1800" b="1" u="sng" dirty="0"/>
              <a:t>Positive Feedback</a:t>
            </a:r>
          </a:p>
          <a:p>
            <a:pPr marL="342900" lvl="1" indent="-342900">
              <a:lnSpc>
                <a:spcPct val="90000"/>
              </a:lnSpc>
              <a:buFont typeface="+mj-lt"/>
              <a:buAutoNum type="arabicPeriod"/>
              <a:defRPr/>
            </a:pPr>
            <a:r>
              <a:rPr lang="en-US" sz="1800" dirty="0"/>
              <a:t>Board recognizes the need to expand and change</a:t>
            </a:r>
          </a:p>
          <a:p>
            <a:pPr marL="342900" lvl="1" indent="-342900">
              <a:lnSpc>
                <a:spcPct val="90000"/>
              </a:lnSpc>
              <a:buFont typeface="+mj-lt"/>
              <a:buAutoNum type="arabicPeriod"/>
              <a:defRPr/>
            </a:pPr>
            <a:r>
              <a:rPr lang="en-US" sz="1800" dirty="0"/>
              <a:t>Board is committed to the underlying mission of the organization</a:t>
            </a:r>
          </a:p>
          <a:p>
            <a:pPr marL="342900" lvl="1" indent="-342900">
              <a:lnSpc>
                <a:spcPct val="90000"/>
              </a:lnSpc>
              <a:buFont typeface="+mj-lt"/>
              <a:buAutoNum type="arabicPeriod"/>
              <a:defRPr/>
            </a:pPr>
            <a:r>
              <a:rPr lang="en-US" sz="1800" dirty="0"/>
              <a:t>Board works as a team during the annual auction event</a:t>
            </a:r>
          </a:p>
          <a:p>
            <a:pPr marL="342900" lvl="1" indent="-342900">
              <a:lnSpc>
                <a:spcPct val="90000"/>
              </a:lnSpc>
              <a:buFont typeface="+mj-lt"/>
              <a:buAutoNum type="arabicPeriod"/>
              <a:defRPr/>
            </a:pPr>
            <a:r>
              <a:rPr lang="en-US" sz="1800" dirty="0"/>
              <a:t>Committee Structure helps people become more engaged</a:t>
            </a:r>
          </a:p>
          <a:p>
            <a:pPr marL="342900" lvl="1" indent="-342900">
              <a:lnSpc>
                <a:spcPct val="90000"/>
              </a:lnSpc>
              <a:buFont typeface="+mj-lt"/>
              <a:buAutoNum type="arabicPeriod"/>
              <a:defRPr/>
            </a:pPr>
            <a:r>
              <a:rPr lang="en-US" sz="1800" dirty="0"/>
              <a:t>The Board and Committees are good about meeting in person, rather than just on the phone, which fosters interpersonal connections</a:t>
            </a:r>
          </a:p>
          <a:p>
            <a:pPr marL="0" lvl="1" indent="0">
              <a:lnSpc>
                <a:spcPct val="50000"/>
              </a:lnSpc>
              <a:buNone/>
              <a:defRPr/>
            </a:pPr>
            <a:endParaRPr lang="en-US" sz="1800" dirty="0"/>
          </a:p>
          <a:p>
            <a:pPr marL="0" lvl="1" indent="0">
              <a:lnSpc>
                <a:spcPct val="90000"/>
              </a:lnSpc>
              <a:buNone/>
              <a:defRPr/>
            </a:pPr>
            <a:r>
              <a:rPr lang="en-US" sz="1800" b="1" u="sng" dirty="0"/>
              <a:t>Negative Feedback</a:t>
            </a:r>
          </a:p>
          <a:p>
            <a:pPr marL="342900" lvl="1" indent="-342900">
              <a:lnSpc>
                <a:spcPct val="90000"/>
              </a:lnSpc>
              <a:buFont typeface="+mj-lt"/>
              <a:buAutoNum type="arabicPeriod"/>
              <a:defRPr/>
            </a:pPr>
            <a:r>
              <a:rPr lang="en-US" sz="1800" dirty="0"/>
              <a:t>CARIE board acts tactically rather than strategically</a:t>
            </a:r>
          </a:p>
          <a:p>
            <a:pPr marL="342900" lvl="1" indent="-342900">
              <a:lnSpc>
                <a:spcPct val="90000"/>
              </a:lnSpc>
              <a:buFont typeface="+mj-lt"/>
              <a:buAutoNum type="arabicPeriod"/>
              <a:defRPr/>
            </a:pPr>
            <a:r>
              <a:rPr lang="en-US" sz="1800" dirty="0" smtClean="0"/>
              <a:t>Need </a:t>
            </a:r>
            <a:r>
              <a:rPr lang="en-US" sz="1800" dirty="0"/>
              <a:t>to develop a formalized process to recruit new board members</a:t>
            </a:r>
          </a:p>
          <a:p>
            <a:pPr marL="342900" lvl="1" indent="-342900">
              <a:lnSpc>
                <a:spcPct val="90000"/>
              </a:lnSpc>
              <a:buFont typeface="+mj-lt"/>
              <a:buAutoNum type="arabicPeriod"/>
              <a:defRPr/>
            </a:pPr>
            <a:r>
              <a:rPr lang="en-US" sz="1800" dirty="0"/>
              <a:t>CARIE needs to expand recruitment beyond current network</a:t>
            </a:r>
          </a:p>
          <a:p>
            <a:pPr marL="342900" lvl="1" indent="-342900">
              <a:lnSpc>
                <a:spcPct val="90000"/>
              </a:lnSpc>
              <a:buFont typeface="+mj-lt"/>
              <a:buAutoNum type="arabicPeriod"/>
              <a:defRPr/>
            </a:pPr>
            <a:r>
              <a:rPr lang="en-US" sz="1800" dirty="0"/>
              <a:t>Lack of role clarity &amp; accountability while serving on board</a:t>
            </a:r>
          </a:p>
          <a:p>
            <a:pPr marL="342900" lvl="1" indent="-342900">
              <a:lnSpc>
                <a:spcPct val="90000"/>
              </a:lnSpc>
              <a:buFont typeface="+mj-lt"/>
              <a:buAutoNum type="arabicPeriod"/>
              <a:defRPr/>
            </a:pPr>
            <a:r>
              <a:rPr lang="en-US" sz="1800" dirty="0"/>
              <a:t>Board needs greater diversity, not just passion for CARIE</a:t>
            </a:r>
          </a:p>
          <a:p>
            <a:pPr marL="342900" lvl="1" indent="-342900">
              <a:lnSpc>
                <a:spcPct val="90000"/>
              </a:lnSpc>
              <a:buFont typeface="+mj-lt"/>
              <a:buAutoNum type="arabicPeriod"/>
              <a:defRPr/>
            </a:pPr>
            <a:r>
              <a:rPr lang="en-US" sz="1800" dirty="0" smtClean="0"/>
              <a:t>The current Executive Director </a:t>
            </a:r>
            <a:r>
              <a:rPr lang="en-US" sz="1800" dirty="0"/>
              <a:t>and her intellectual capital will leave </a:t>
            </a:r>
            <a:r>
              <a:rPr lang="en-US" sz="1800" dirty="0" smtClean="0"/>
              <a:t>someday</a:t>
            </a:r>
            <a:r>
              <a:rPr lang="en-US" sz="1800" dirty="0"/>
              <a:t>. </a:t>
            </a:r>
            <a:r>
              <a:rPr lang="en-US" sz="1800" dirty="0" smtClean="0"/>
              <a:t>The organization is not prepared</a:t>
            </a:r>
            <a:endParaRPr lang="en-US" sz="1800" dirty="0"/>
          </a:p>
        </p:txBody>
      </p:sp>
    </p:spTree>
    <p:extLst>
      <p:ext uri="{BB962C8B-B14F-4D97-AF65-F5344CB8AC3E}">
        <p14:creationId xmlns:p14="http://schemas.microsoft.com/office/powerpoint/2010/main" val="3144973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smtClean="0"/>
              <a:t>Research — Lack </a:t>
            </a:r>
            <a:r>
              <a:rPr lang="en-US" sz="3200" dirty="0"/>
              <a:t>of </a:t>
            </a:r>
            <a:r>
              <a:rPr lang="en-US" sz="3200" dirty="0" smtClean="0"/>
              <a:t>balance</a:t>
            </a:r>
            <a:endParaRPr lang="en-US" sz="3200" dirty="0"/>
          </a:p>
        </p:txBody>
      </p:sp>
      <p:sp>
        <p:nvSpPr>
          <p:cNvPr id="5" name="Rounded Rectangle 4"/>
          <p:cNvSpPr/>
          <p:nvPr/>
        </p:nvSpPr>
        <p:spPr>
          <a:xfrm>
            <a:off x="1534226" y="2731171"/>
            <a:ext cx="5960684" cy="1005840"/>
          </a:xfrm>
          <a:prstGeom prst="round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dirty="0" smtClean="0">
                <a:solidFill>
                  <a:schemeClr val="tx1"/>
                </a:solidFill>
              </a:rPr>
              <a:t>Action</a:t>
            </a:r>
            <a:endParaRPr lang="en-US" sz="4800" dirty="0">
              <a:solidFill>
                <a:schemeClr val="tx1"/>
              </a:solidFill>
            </a:endParaRPr>
          </a:p>
        </p:txBody>
      </p:sp>
      <p:sp>
        <p:nvSpPr>
          <p:cNvPr id="6" name="Rounded Rectangle 5"/>
          <p:cNvSpPr/>
          <p:nvPr/>
        </p:nvSpPr>
        <p:spPr>
          <a:xfrm>
            <a:off x="1534226" y="3748229"/>
            <a:ext cx="5960684" cy="1005840"/>
          </a:xfrm>
          <a:prstGeom prst="round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dirty="0" smtClean="0">
                <a:solidFill>
                  <a:schemeClr val="tx1"/>
                </a:solidFill>
              </a:rPr>
              <a:t>Strategy</a:t>
            </a:r>
            <a:endParaRPr lang="en-US" sz="4800" dirty="0">
              <a:solidFill>
                <a:schemeClr val="tx1"/>
              </a:solidFill>
            </a:endParaRPr>
          </a:p>
        </p:txBody>
      </p:sp>
      <p:sp>
        <p:nvSpPr>
          <p:cNvPr id="7" name="Rounded Rectangle 6"/>
          <p:cNvSpPr/>
          <p:nvPr/>
        </p:nvSpPr>
        <p:spPr>
          <a:xfrm>
            <a:off x="1534226" y="4777987"/>
            <a:ext cx="5960684" cy="1005840"/>
          </a:xfrm>
          <a:prstGeom prst="round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dirty="0" smtClean="0">
                <a:solidFill>
                  <a:schemeClr val="tx1"/>
                </a:solidFill>
              </a:rPr>
              <a:t>Mission/Vision</a:t>
            </a:r>
            <a:endParaRPr lang="en-US" sz="4800" dirty="0">
              <a:solidFill>
                <a:schemeClr val="tx1"/>
              </a:solidFill>
            </a:endParaRPr>
          </a:p>
        </p:txBody>
      </p:sp>
      <p:sp>
        <p:nvSpPr>
          <p:cNvPr id="8" name="Chevron 7"/>
          <p:cNvSpPr/>
          <p:nvPr/>
        </p:nvSpPr>
        <p:spPr>
          <a:xfrm rot="5400000">
            <a:off x="248115" y="2877426"/>
            <a:ext cx="1591659" cy="1077026"/>
          </a:xfrm>
          <a:prstGeom prst="chevron">
            <a:avLst/>
          </a:prstGeom>
          <a:solidFill>
            <a:srgbClr val="E6020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Chevron 8"/>
          <p:cNvSpPr/>
          <p:nvPr/>
        </p:nvSpPr>
        <p:spPr>
          <a:xfrm rot="5400000">
            <a:off x="248115" y="3930028"/>
            <a:ext cx="1591659" cy="1077026"/>
          </a:xfrm>
          <a:prstGeom prst="chevron">
            <a:avLst/>
          </a:prstGeom>
          <a:solidFill>
            <a:srgbClr val="B3010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Chevron 9"/>
          <p:cNvSpPr/>
          <p:nvPr/>
        </p:nvSpPr>
        <p:spPr>
          <a:xfrm rot="5400000">
            <a:off x="248115" y="4939126"/>
            <a:ext cx="1591659" cy="1077026"/>
          </a:xfrm>
          <a:prstGeom prst="chevron">
            <a:avLst/>
          </a:prstGeom>
          <a:solidFill>
            <a:srgbClr val="80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Chevron 10"/>
          <p:cNvSpPr/>
          <p:nvPr/>
        </p:nvSpPr>
        <p:spPr>
          <a:xfrm rot="16200000">
            <a:off x="7166953" y="2447645"/>
            <a:ext cx="1591659" cy="1077026"/>
          </a:xfrm>
          <a:prstGeom prst="chevron">
            <a:avLst/>
          </a:prstGeom>
          <a:solidFill>
            <a:srgbClr val="80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2" name="Chevron 11"/>
          <p:cNvSpPr/>
          <p:nvPr/>
        </p:nvSpPr>
        <p:spPr>
          <a:xfrm rot="16200000">
            <a:off x="7166953" y="3504697"/>
            <a:ext cx="1591659" cy="1077026"/>
          </a:xfrm>
          <a:prstGeom prst="chevron">
            <a:avLst/>
          </a:prstGeom>
          <a:solidFill>
            <a:srgbClr val="B3010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3" name="Chevron 12"/>
          <p:cNvSpPr/>
          <p:nvPr/>
        </p:nvSpPr>
        <p:spPr>
          <a:xfrm rot="16200000">
            <a:off x="7166953" y="4559113"/>
            <a:ext cx="1591659" cy="1077026"/>
          </a:xfrm>
          <a:prstGeom prst="chevron">
            <a:avLst/>
          </a:prstGeom>
          <a:solidFill>
            <a:srgbClr val="E6020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TextBox 13"/>
          <p:cNvSpPr txBox="1"/>
          <p:nvPr/>
        </p:nvSpPr>
        <p:spPr>
          <a:xfrm>
            <a:off x="344658" y="1668513"/>
            <a:ext cx="1678640" cy="523220"/>
          </a:xfrm>
          <a:prstGeom prst="rect">
            <a:avLst/>
          </a:prstGeom>
          <a:noFill/>
        </p:spPr>
        <p:txBody>
          <a:bodyPr wrap="none" rtlCol="0">
            <a:spAutoFit/>
          </a:bodyPr>
          <a:lstStyle/>
          <a:p>
            <a:r>
              <a:rPr lang="en-US" sz="2800" dirty="0" smtClean="0"/>
              <a:t>The Board</a:t>
            </a:r>
            <a:endParaRPr lang="en-US" sz="2800" dirty="0"/>
          </a:p>
        </p:txBody>
      </p:sp>
      <p:sp>
        <p:nvSpPr>
          <p:cNvPr id="15" name="TextBox 14"/>
          <p:cNvSpPr txBox="1"/>
          <p:nvPr/>
        </p:nvSpPr>
        <p:spPr>
          <a:xfrm>
            <a:off x="7213839" y="1668513"/>
            <a:ext cx="1479892" cy="523220"/>
          </a:xfrm>
          <a:prstGeom prst="rect">
            <a:avLst/>
          </a:prstGeom>
          <a:noFill/>
        </p:spPr>
        <p:txBody>
          <a:bodyPr wrap="none" rtlCol="0">
            <a:spAutoFit/>
          </a:bodyPr>
          <a:lstStyle/>
          <a:p>
            <a:r>
              <a:rPr lang="en-US" sz="2800" dirty="0" smtClean="0"/>
              <a:t>The Staff</a:t>
            </a:r>
            <a:endParaRPr lang="en-US" sz="2800" dirty="0"/>
          </a:p>
        </p:txBody>
      </p:sp>
    </p:spTree>
    <p:extLst>
      <p:ext uri="{BB962C8B-B14F-4D97-AF65-F5344CB8AC3E}">
        <p14:creationId xmlns:p14="http://schemas.microsoft.com/office/powerpoint/2010/main" val="3477969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p>
            <a:r>
              <a:rPr lang="en-US" dirty="0">
                <a:solidFill>
                  <a:srgbClr val="B30101"/>
                </a:solidFill>
              </a:rPr>
              <a:t>Strategic Planning</a:t>
            </a:r>
            <a:br>
              <a:rPr lang="en-US" dirty="0">
                <a:solidFill>
                  <a:srgbClr val="B30101"/>
                </a:solidFill>
              </a:rPr>
            </a:br>
            <a:r>
              <a:rPr lang="en-US" dirty="0">
                <a:solidFill>
                  <a:srgbClr val="B30101"/>
                </a:solidFill>
              </a:rPr>
              <a:t>Recommendations</a:t>
            </a:r>
          </a:p>
        </p:txBody>
      </p:sp>
      <p:sp>
        <p:nvSpPr>
          <p:cNvPr id="3" name="Text Placeholder 2"/>
          <p:cNvSpPr>
            <a:spLocks noGrp="1"/>
          </p:cNvSpPr>
          <p:nvPr>
            <p:ph type="body" idx="1"/>
          </p:nvPr>
        </p:nvSpPr>
        <p:spPr/>
        <p:txBody>
          <a:bodyPr/>
          <a:lstStyle/>
          <a:p>
            <a:r>
              <a:rPr lang="en-US" sz="4000" dirty="0"/>
              <a:t>CARIE</a:t>
            </a:r>
          </a:p>
        </p:txBody>
      </p:sp>
    </p:spTree>
    <p:extLst>
      <p:ext uri="{BB962C8B-B14F-4D97-AF65-F5344CB8AC3E}">
        <p14:creationId xmlns:p14="http://schemas.microsoft.com/office/powerpoint/2010/main" val="3725181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4"/>
          </p:nvPr>
        </p:nvSpPr>
        <p:spPr/>
        <p:txBody>
          <a:bodyPr/>
          <a:lstStyle/>
          <a:p>
            <a:r>
              <a:rPr lang="en-US" dirty="0"/>
              <a:t>Routine </a:t>
            </a:r>
            <a:r>
              <a:rPr lang="en-US" dirty="0">
                <a:solidFill>
                  <a:srgbClr val="000000"/>
                </a:solidFill>
              </a:rPr>
              <a:t>Strategic planning and follow-up sessions on execution are essential to business and board success, as well as the overall future organization viability </a:t>
            </a:r>
          </a:p>
          <a:p>
            <a:r>
              <a:rPr lang="en-US" dirty="0">
                <a:solidFill>
                  <a:srgbClr val="000000"/>
                </a:solidFill>
              </a:rPr>
              <a:t>Strategic planning process can change the Board dynamic add clarity to planning, roles and responsibilities, and increase engagement…it impacts everything</a:t>
            </a:r>
          </a:p>
          <a:p>
            <a:r>
              <a:rPr lang="en-US" dirty="0"/>
              <a:t>CARIE must work to identify the key stakeholders within the board who will lead the effort to develop and implement the new strategic plan</a:t>
            </a:r>
          </a:p>
        </p:txBody>
      </p:sp>
      <p:sp>
        <p:nvSpPr>
          <p:cNvPr id="4" name="Title 3"/>
          <p:cNvSpPr>
            <a:spLocks noGrp="1"/>
          </p:cNvSpPr>
          <p:nvPr>
            <p:ph type="title"/>
          </p:nvPr>
        </p:nvSpPr>
        <p:spPr/>
        <p:txBody>
          <a:bodyPr/>
          <a:lstStyle/>
          <a:p>
            <a:r>
              <a:rPr lang="en-US" sz="3200" dirty="0"/>
              <a:t>Strategic Planning — Overview</a:t>
            </a:r>
          </a:p>
        </p:txBody>
      </p:sp>
      <p:sp>
        <p:nvSpPr>
          <p:cNvPr id="2" name="TextBox 1"/>
          <p:cNvSpPr txBox="1"/>
          <p:nvPr/>
        </p:nvSpPr>
        <p:spPr>
          <a:xfrm>
            <a:off x="1371600" y="5204952"/>
            <a:ext cx="6457950" cy="923330"/>
          </a:xfrm>
          <a:prstGeom prst="rect">
            <a:avLst/>
          </a:prstGeom>
          <a:noFill/>
        </p:spPr>
        <p:txBody>
          <a:bodyPr wrap="square" rtlCol="0">
            <a:spAutoFit/>
          </a:bodyPr>
          <a:lstStyle/>
          <a:p>
            <a:r>
              <a:rPr lang="en-US" i="1" dirty="0"/>
              <a:t>“Strategy is about making choices, trade-offs; it’s about deliberately choosing to be different.”  Michael Porter, Harvard Business School, Institute for Strategy and Competitiveness</a:t>
            </a:r>
          </a:p>
        </p:txBody>
      </p:sp>
    </p:spTree>
    <p:extLst>
      <p:ext uri="{BB962C8B-B14F-4D97-AF65-F5344CB8AC3E}">
        <p14:creationId xmlns:p14="http://schemas.microsoft.com/office/powerpoint/2010/main" val="2874578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484909" y="1541128"/>
            <a:ext cx="8243455" cy="4779678"/>
          </a:xfrm>
        </p:spPr>
        <p:txBody>
          <a:bodyPr/>
          <a:lstStyle/>
          <a:p>
            <a:r>
              <a:rPr lang="en-US" dirty="0"/>
              <a:t>Schedule off-site planning session (2 days) in Q3 or early Q4</a:t>
            </a:r>
          </a:p>
          <a:p>
            <a:r>
              <a:rPr lang="en-US" dirty="0"/>
              <a:t>Recommend external facilitation to develop process, in concert with the Board, to offer challenge and support</a:t>
            </a:r>
          </a:p>
          <a:p>
            <a:r>
              <a:rPr lang="en-US" dirty="0"/>
              <a:t>Prepare for off-site with facilitator</a:t>
            </a:r>
          </a:p>
          <a:p>
            <a:pPr lvl="1"/>
            <a:r>
              <a:rPr lang="en-US" dirty="0"/>
              <a:t>Goals, Objectives, Outputs, Measures</a:t>
            </a:r>
          </a:p>
          <a:p>
            <a:pPr lvl="1"/>
            <a:r>
              <a:rPr lang="en-US" dirty="0"/>
              <a:t>Select Strategic Planning Tools </a:t>
            </a:r>
          </a:p>
          <a:p>
            <a:pPr lvl="1"/>
            <a:r>
              <a:rPr lang="en-US" dirty="0"/>
              <a:t>Pre-work for Board members</a:t>
            </a:r>
          </a:p>
          <a:p>
            <a:r>
              <a:rPr lang="en-US" dirty="0"/>
              <a:t>Board owns plan and its implementation, follow-up and measures </a:t>
            </a:r>
          </a:p>
          <a:p>
            <a:pPr lvl="1"/>
            <a:r>
              <a:rPr lang="en-US" dirty="0"/>
              <a:t>Becomes regular part of Board meetings and what is central to CARIE’s overall success</a:t>
            </a:r>
          </a:p>
          <a:p>
            <a:r>
              <a:rPr lang="en-US" dirty="0"/>
              <a:t>The Chair of the board will own the Strategic Planning Process</a:t>
            </a:r>
          </a:p>
          <a:p>
            <a:pPr lvl="1"/>
            <a:endParaRPr lang="en-US" dirty="0"/>
          </a:p>
        </p:txBody>
      </p:sp>
      <p:sp>
        <p:nvSpPr>
          <p:cNvPr id="3" name="Title 2"/>
          <p:cNvSpPr>
            <a:spLocks noGrp="1"/>
          </p:cNvSpPr>
          <p:nvPr>
            <p:ph type="title"/>
          </p:nvPr>
        </p:nvSpPr>
        <p:spPr/>
        <p:txBody>
          <a:bodyPr/>
          <a:lstStyle/>
          <a:p>
            <a:r>
              <a:rPr lang="en-US" sz="3200" dirty="0"/>
              <a:t>Strategic Planning — Recommendation </a:t>
            </a:r>
          </a:p>
        </p:txBody>
      </p:sp>
    </p:spTree>
    <p:extLst>
      <p:ext uri="{BB962C8B-B14F-4D97-AF65-F5344CB8AC3E}">
        <p14:creationId xmlns:p14="http://schemas.microsoft.com/office/powerpoint/2010/main" val="3836578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B30101"/>
                </a:solidFill>
                <a:ea typeface="ＭＳ Ｐゴシック" charset="0"/>
                <a:cs typeface="ＭＳ Ｐゴシック" charset="0"/>
              </a:rPr>
              <a:t>Board Development Recommendations</a:t>
            </a:r>
          </a:p>
        </p:txBody>
      </p:sp>
      <p:sp>
        <p:nvSpPr>
          <p:cNvPr id="3" name="Text Placeholder 2"/>
          <p:cNvSpPr>
            <a:spLocks noGrp="1"/>
          </p:cNvSpPr>
          <p:nvPr>
            <p:ph type="body" idx="1"/>
          </p:nvPr>
        </p:nvSpPr>
        <p:spPr/>
        <p:txBody>
          <a:bodyPr/>
          <a:lstStyle/>
          <a:p>
            <a:r>
              <a:rPr lang="en-US" sz="4000" dirty="0">
                <a:solidFill>
                  <a:srgbClr val="7F7F7F"/>
                </a:solidFill>
              </a:rPr>
              <a:t>CARIE</a:t>
            </a:r>
          </a:p>
        </p:txBody>
      </p:sp>
    </p:spTree>
    <p:extLst>
      <p:ext uri="{BB962C8B-B14F-4D97-AF65-F5344CB8AC3E}">
        <p14:creationId xmlns:p14="http://schemas.microsoft.com/office/powerpoint/2010/main" val="4142139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txBox="1">
            <a:spLocks noChangeArrowheads="1"/>
          </p:cNvSpPr>
          <p:nvPr/>
        </p:nvSpPr>
        <p:spPr bwMode="auto">
          <a:xfrm>
            <a:off x="457200" y="2636838"/>
            <a:ext cx="8229600" cy="2503487"/>
          </a:xfrm>
          <a:prstGeom prst="rect">
            <a:avLst/>
          </a:prstGeom>
          <a:noFill/>
          <a:ln w="9525">
            <a:noFill/>
            <a:miter lim="800000"/>
            <a:headEnd/>
            <a:tailEnd/>
          </a:ln>
        </p:spPr>
        <p:txBody>
          <a:bodyPr/>
          <a:lstStyle/>
          <a:p>
            <a:pPr marL="107950">
              <a:spcBef>
                <a:spcPts val="300"/>
              </a:spcBef>
              <a:buClr>
                <a:srgbClr val="A04DA3"/>
              </a:buClr>
              <a:buFont typeface="Georgia" pitchFamily="18" charset="0"/>
              <a:buNone/>
            </a:pPr>
            <a:endParaRPr lang="en-US" b="1">
              <a:latin typeface="Calibri" pitchFamily="34" charset="0"/>
              <a:cs typeface="Times New Roman" pitchFamily="18" charset="0"/>
            </a:endParaRPr>
          </a:p>
        </p:txBody>
      </p:sp>
      <p:pic>
        <p:nvPicPr>
          <p:cNvPr id="3077" name="Picture 10" descr="TextBar.jpg"/>
          <p:cNvPicPr>
            <a:picLocks noChangeAspect="1"/>
          </p:cNvPicPr>
          <p:nvPr/>
        </p:nvPicPr>
        <p:blipFill>
          <a:blip r:embed="rId3" cstate="print"/>
          <a:srcRect/>
          <a:stretch>
            <a:fillRect/>
          </a:stretch>
        </p:blipFill>
        <p:spPr bwMode="auto">
          <a:xfrm>
            <a:off x="457200" y="1371600"/>
            <a:ext cx="8229600" cy="26988"/>
          </a:xfrm>
          <a:prstGeom prst="rect">
            <a:avLst/>
          </a:prstGeom>
          <a:noFill/>
          <a:ln w="9525">
            <a:noFill/>
            <a:miter lim="800000"/>
            <a:headEnd/>
            <a:tailEnd/>
          </a:ln>
        </p:spPr>
      </p:pic>
      <p:sp>
        <p:nvSpPr>
          <p:cNvPr id="3079" name="Rectangle 2"/>
          <p:cNvSpPr txBox="1">
            <a:spLocks noChangeArrowheads="1"/>
          </p:cNvSpPr>
          <p:nvPr/>
        </p:nvSpPr>
        <p:spPr bwMode="auto">
          <a:xfrm>
            <a:off x="457200" y="457200"/>
            <a:ext cx="8047038" cy="941388"/>
          </a:xfrm>
          <a:prstGeom prst="rect">
            <a:avLst/>
          </a:prstGeom>
          <a:noFill/>
          <a:ln w="9525">
            <a:noFill/>
            <a:miter lim="800000"/>
            <a:headEnd/>
            <a:tailEnd/>
          </a:ln>
        </p:spPr>
        <p:txBody>
          <a:bodyPr anchor="ctr"/>
          <a:lstStyle/>
          <a:p>
            <a:r>
              <a:rPr lang="en-US" sz="3200" b="1" dirty="0">
                <a:latin typeface="Calibri" pitchFamily="34" charset="0"/>
              </a:rPr>
              <a:t>Board Development — Overview </a:t>
            </a:r>
          </a:p>
        </p:txBody>
      </p:sp>
      <p:sp>
        <p:nvSpPr>
          <p:cNvPr id="4" name="Content Placeholder 3"/>
          <p:cNvSpPr>
            <a:spLocks noGrp="1"/>
          </p:cNvSpPr>
          <p:nvPr>
            <p:ph idx="1"/>
          </p:nvPr>
        </p:nvSpPr>
        <p:spPr>
          <a:xfrm>
            <a:off x="457200" y="1600200"/>
            <a:ext cx="8229600" cy="4735374"/>
          </a:xfrm>
        </p:spPr>
        <p:txBody>
          <a:bodyPr/>
          <a:lstStyle/>
          <a:p>
            <a:pPr>
              <a:defRPr/>
            </a:pPr>
            <a:r>
              <a:rPr lang="en-US" dirty="0">
                <a:solidFill>
                  <a:srgbClr val="000000"/>
                </a:solidFill>
              </a:rPr>
              <a:t>Overall, current Board capability requirements unknown with the lack of a good strategic plan</a:t>
            </a:r>
          </a:p>
          <a:p>
            <a:pPr>
              <a:defRPr/>
            </a:pPr>
            <a:r>
              <a:rPr lang="en-US" dirty="0"/>
              <a:t>The current Board appears to be heavily skewed towards subject matter experts in social work</a:t>
            </a:r>
          </a:p>
          <a:p>
            <a:pPr lvl="1">
              <a:spcBef>
                <a:spcPts val="1200"/>
              </a:spcBef>
              <a:buFont typeface="Courier New" panose="02070309020205020404" pitchFamily="49" charset="0"/>
              <a:buChar char="o"/>
              <a:defRPr/>
            </a:pPr>
            <a:r>
              <a:rPr lang="en-US" dirty="0"/>
              <a:t>2/3 of the 12 member Board with social work </a:t>
            </a:r>
            <a:r>
              <a:rPr lang="en-US" dirty="0" smtClean="0"/>
              <a:t>or public health related </a:t>
            </a:r>
            <a:r>
              <a:rPr lang="en-US" dirty="0"/>
              <a:t>expertise</a:t>
            </a:r>
          </a:p>
          <a:p>
            <a:pPr lvl="1">
              <a:spcBef>
                <a:spcPts val="1200"/>
              </a:spcBef>
              <a:buFont typeface="Courier New" panose="02070309020205020404" pitchFamily="49" charset="0"/>
              <a:buChar char="o"/>
              <a:defRPr/>
            </a:pPr>
            <a:r>
              <a:rPr lang="en-US" dirty="0"/>
              <a:t>4 members engaged in “for-profit” activities – marketing, legal, finance, and general management</a:t>
            </a:r>
          </a:p>
          <a:p>
            <a:pPr marL="342900" lvl="1" indent="-342900">
              <a:buFont typeface="Courier New"/>
              <a:buChar char="o"/>
              <a:defRPr/>
            </a:pPr>
            <a:r>
              <a:rPr lang="en-US" sz="2400" dirty="0"/>
              <a:t>Average Board Member tenure = ~6 years</a:t>
            </a:r>
          </a:p>
          <a:p>
            <a:pPr marL="742950" lvl="2" indent="-342900">
              <a:buFont typeface="Courier New"/>
              <a:buChar char="o"/>
              <a:defRPr/>
            </a:pPr>
            <a:r>
              <a:rPr lang="en-US" sz="2000" dirty="0"/>
              <a:t>While there is a 3 year term for each Board Member, renewal is automatic – resulting in some members staying as long as they desire</a:t>
            </a:r>
          </a:p>
          <a:p>
            <a:pPr marL="742950" lvl="2" indent="-342900">
              <a:buFont typeface="Courier New"/>
              <a:buChar char="o"/>
              <a:defRPr/>
            </a:pPr>
            <a:endParaRPr lang="en-US" sz="2000" dirty="0"/>
          </a:p>
          <a:p>
            <a:pPr marL="742950" lvl="2" indent="-342900">
              <a:buFont typeface="Courier New"/>
              <a:buChar char="o"/>
              <a:defRPr/>
            </a:pPr>
            <a:endParaRPr lang="en-US" sz="2000" dirty="0"/>
          </a:p>
          <a:p>
            <a:pPr marL="742950" lvl="2" indent="-342900">
              <a:buFont typeface="Courier New"/>
              <a:buChar char="o"/>
              <a:defRPr/>
            </a:pPr>
            <a:endParaRPr lang="en-US" sz="2000" dirty="0"/>
          </a:p>
        </p:txBody>
      </p:sp>
    </p:spTree>
    <p:extLst>
      <p:ext uri="{BB962C8B-B14F-4D97-AF65-F5344CB8AC3E}">
        <p14:creationId xmlns:p14="http://schemas.microsoft.com/office/powerpoint/2010/main" val="3653436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4"/>
          </p:nvPr>
        </p:nvSpPr>
        <p:spPr/>
        <p:txBody>
          <a:bodyPr/>
          <a:lstStyle/>
          <a:p>
            <a:r>
              <a:rPr lang="en-US" dirty="0"/>
              <a:t>Executive Summary</a:t>
            </a:r>
          </a:p>
          <a:p>
            <a:r>
              <a:rPr lang="en-US" dirty="0"/>
              <a:t>Project Overview</a:t>
            </a:r>
          </a:p>
          <a:p>
            <a:r>
              <a:rPr lang="en-US" dirty="0"/>
              <a:t>Research &amp; Gap Analysis</a:t>
            </a:r>
          </a:p>
          <a:p>
            <a:pPr lvl="1"/>
            <a:r>
              <a:rPr lang="en-US" dirty="0"/>
              <a:t>Secondary Research – Industry &amp; Financial Reports </a:t>
            </a:r>
          </a:p>
          <a:p>
            <a:pPr lvl="1"/>
            <a:r>
              <a:rPr lang="en-US" dirty="0"/>
              <a:t>Primary Research</a:t>
            </a:r>
          </a:p>
          <a:p>
            <a:pPr lvl="2"/>
            <a:r>
              <a:rPr lang="en-US" dirty="0"/>
              <a:t>Structured Survey of Board Members </a:t>
            </a:r>
          </a:p>
          <a:p>
            <a:r>
              <a:rPr lang="en-US" dirty="0"/>
              <a:t>Recommendations</a:t>
            </a:r>
          </a:p>
          <a:p>
            <a:pPr lvl="1"/>
            <a:r>
              <a:rPr lang="en-US" dirty="0"/>
              <a:t>Strategic Planning</a:t>
            </a:r>
          </a:p>
          <a:p>
            <a:pPr lvl="1"/>
            <a:r>
              <a:rPr lang="en-US" dirty="0"/>
              <a:t>Board Development</a:t>
            </a:r>
          </a:p>
          <a:p>
            <a:pPr lvl="1"/>
            <a:r>
              <a:rPr lang="en-US" dirty="0"/>
              <a:t>Board </a:t>
            </a:r>
            <a:r>
              <a:rPr lang="en-US" dirty="0" smtClean="0"/>
              <a:t>Engagement</a:t>
            </a:r>
            <a:endParaRPr lang="en-US" dirty="0"/>
          </a:p>
        </p:txBody>
      </p:sp>
      <p:sp>
        <p:nvSpPr>
          <p:cNvPr id="2" name="Title 1"/>
          <p:cNvSpPr>
            <a:spLocks noGrp="1"/>
          </p:cNvSpPr>
          <p:nvPr>
            <p:ph type="title"/>
          </p:nvPr>
        </p:nvSpPr>
        <p:spPr/>
        <p:txBody>
          <a:bodyPr/>
          <a:lstStyle/>
          <a:p>
            <a:r>
              <a:rPr lang="en-US" sz="3200" dirty="0"/>
              <a:t>Agenda and Guidelines for Participation</a:t>
            </a:r>
            <a:endParaRPr lang="en-US" sz="3600" dirty="0"/>
          </a:p>
        </p:txBody>
      </p:sp>
    </p:spTree>
    <p:extLst>
      <p:ext uri="{BB962C8B-B14F-4D97-AF65-F5344CB8AC3E}">
        <p14:creationId xmlns:p14="http://schemas.microsoft.com/office/powerpoint/2010/main" val="1015284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2"/>
          <p:cNvSpPr txBox="1">
            <a:spLocks noChangeArrowheads="1"/>
          </p:cNvSpPr>
          <p:nvPr/>
        </p:nvSpPr>
        <p:spPr bwMode="auto">
          <a:xfrm>
            <a:off x="457200" y="545808"/>
            <a:ext cx="8047038" cy="838200"/>
          </a:xfrm>
          <a:prstGeom prst="rect">
            <a:avLst/>
          </a:prstGeom>
          <a:noFill/>
          <a:ln w="9525">
            <a:noFill/>
            <a:miter lim="800000"/>
            <a:headEnd/>
            <a:tailEnd/>
          </a:ln>
        </p:spPr>
        <p:txBody>
          <a:bodyPr anchor="ctr"/>
          <a:lstStyle/>
          <a:p>
            <a:r>
              <a:rPr lang="en-US" sz="3200" b="1" dirty="0">
                <a:latin typeface="Calibri" pitchFamily="34" charset="0"/>
              </a:rPr>
              <a:t>Board Development — Considerations </a:t>
            </a:r>
            <a:endParaRPr lang="en-US" sz="3200" b="1" i="1" dirty="0">
              <a:latin typeface="Calibri" pitchFamily="34" charset="0"/>
            </a:endParaRPr>
          </a:p>
        </p:txBody>
      </p:sp>
      <p:sp>
        <p:nvSpPr>
          <p:cNvPr id="4" name="Text Placeholder 3"/>
          <p:cNvSpPr>
            <a:spLocks noGrp="1"/>
          </p:cNvSpPr>
          <p:nvPr>
            <p:ph type="body" sz="quarter" idx="14"/>
          </p:nvPr>
        </p:nvSpPr>
        <p:spPr>
          <a:xfrm>
            <a:off x="484909" y="1600199"/>
            <a:ext cx="8243455" cy="4640943"/>
          </a:xfrm>
        </p:spPr>
        <p:txBody>
          <a:bodyPr>
            <a:normAutofit fontScale="92500" lnSpcReduction="10000"/>
          </a:bodyPr>
          <a:lstStyle/>
          <a:p>
            <a:pPr marL="342900" lvl="1" indent="-342900">
              <a:buClr>
                <a:srgbClr val="FF0000"/>
              </a:buClr>
              <a:buFont typeface="+mj-lt"/>
              <a:buAutoNum type="arabicPeriod"/>
              <a:defRPr/>
            </a:pPr>
            <a:r>
              <a:rPr lang="en-US" dirty="0">
                <a:solidFill>
                  <a:srgbClr val="000000"/>
                </a:solidFill>
              </a:rPr>
              <a:t>A clear strategic plan will enable CARIE to determine current and future board capabilities required to deliver</a:t>
            </a:r>
          </a:p>
          <a:p>
            <a:pPr marL="342900" lvl="1" indent="-342900">
              <a:buClr>
                <a:srgbClr val="FF0000"/>
              </a:buClr>
              <a:buFont typeface="+mj-lt"/>
              <a:buAutoNum type="arabicPeriod"/>
              <a:defRPr/>
            </a:pPr>
            <a:r>
              <a:rPr lang="en-US" dirty="0"/>
              <a:t>CARIE must be clear about expectations for potential board members and enforce term limits to ensure a high level of engagement</a:t>
            </a:r>
          </a:p>
          <a:p>
            <a:pPr marL="342900" lvl="1" indent="-342900">
              <a:buClr>
                <a:srgbClr val="FF0000"/>
              </a:buClr>
              <a:buFont typeface="+mj-lt"/>
              <a:buAutoNum type="arabicPeriod"/>
              <a:defRPr/>
            </a:pPr>
            <a:r>
              <a:rPr lang="en-US" dirty="0"/>
              <a:t>CARIE should consider strategic partnerships with other nonprofit organizations to recruit experienced board members and to build board strategy expertise  </a:t>
            </a:r>
          </a:p>
          <a:p>
            <a:pPr marL="342900" lvl="1" indent="-342900">
              <a:buClr>
                <a:srgbClr val="FF0000"/>
              </a:buClr>
              <a:buFont typeface="+mj-lt"/>
              <a:buAutoNum type="arabicPeriod"/>
              <a:defRPr/>
            </a:pPr>
            <a:r>
              <a:rPr lang="en-US" dirty="0"/>
              <a:t>CARIE should target new members with prior board experience or strategic skill needed within the Board</a:t>
            </a:r>
          </a:p>
          <a:p>
            <a:pPr marL="800100" lvl="2" indent="-342900">
              <a:buFont typeface="Wingdings" charset="2"/>
              <a:buChar char="§"/>
              <a:defRPr/>
            </a:pPr>
            <a:r>
              <a:rPr lang="en-US" sz="2000" dirty="0"/>
              <a:t>Identify other organizations they admire to leverage talent from other nonprofits for CARIE</a:t>
            </a:r>
          </a:p>
          <a:p>
            <a:pPr marL="342900" lvl="1" indent="-342900">
              <a:buClr>
                <a:srgbClr val="FF0000"/>
              </a:buClr>
              <a:buFont typeface="+mj-lt"/>
              <a:buAutoNum type="arabicPeriod"/>
              <a:defRPr/>
            </a:pPr>
            <a:r>
              <a:rPr lang="en-US" dirty="0"/>
              <a:t>CARIE should periodically review Board needs ahead of recruiting new members </a:t>
            </a:r>
          </a:p>
          <a:p>
            <a:pPr marL="742950" lvl="2" indent="-285750">
              <a:buFont typeface="Wingdings" charset="2"/>
              <a:buChar char="§"/>
              <a:defRPr/>
            </a:pPr>
            <a:r>
              <a:rPr lang="en-US" sz="2000" dirty="0"/>
              <a:t>CARIE should develop a matrix of desired board composition to facilitate strategic recruitment </a:t>
            </a:r>
            <a:r>
              <a:rPr lang="en-US" sz="2000" dirty="0" smtClean="0"/>
              <a:t>efforts</a:t>
            </a:r>
            <a:endParaRPr lang="en-US" sz="2000" baseline="30000" dirty="0"/>
          </a:p>
        </p:txBody>
      </p:sp>
      <p:sp>
        <p:nvSpPr>
          <p:cNvPr id="3" name="Rectangle 2"/>
          <p:cNvSpPr/>
          <p:nvPr/>
        </p:nvSpPr>
        <p:spPr>
          <a:xfrm>
            <a:off x="395106" y="6460116"/>
            <a:ext cx="6814458" cy="276999"/>
          </a:xfrm>
          <a:prstGeom prst="rect">
            <a:avLst/>
          </a:prstGeom>
        </p:spPr>
        <p:txBody>
          <a:bodyPr wrap="square">
            <a:spAutoFit/>
          </a:bodyPr>
          <a:lstStyle/>
          <a:p>
            <a:pPr>
              <a:spcBef>
                <a:spcPct val="0"/>
              </a:spcBef>
            </a:pPr>
            <a:r>
              <a:rPr lang="en-US" sz="1200" dirty="0" smtClean="0">
                <a:solidFill>
                  <a:schemeClr val="bg1">
                    <a:lumMod val="75000"/>
                  </a:schemeClr>
                </a:solidFill>
              </a:rPr>
              <a:t>Source: “</a:t>
            </a:r>
            <a:r>
              <a:rPr lang="en-US" sz="1200" dirty="0">
                <a:solidFill>
                  <a:schemeClr val="bg1">
                    <a:lumMod val="75000"/>
                  </a:schemeClr>
                </a:solidFill>
              </a:rPr>
              <a:t>Leading with Intent: A National Index of Nonprofit Board Practices.” Board Source, January 2015.</a:t>
            </a:r>
          </a:p>
        </p:txBody>
      </p:sp>
    </p:spTree>
    <p:extLst>
      <p:ext uri="{BB962C8B-B14F-4D97-AF65-F5344CB8AC3E}">
        <p14:creationId xmlns:p14="http://schemas.microsoft.com/office/powerpoint/2010/main" val="942800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txBox="1">
            <a:spLocks noChangeArrowheads="1"/>
          </p:cNvSpPr>
          <p:nvPr/>
        </p:nvSpPr>
        <p:spPr bwMode="auto">
          <a:xfrm>
            <a:off x="457200" y="2636838"/>
            <a:ext cx="8229600" cy="2503487"/>
          </a:xfrm>
          <a:prstGeom prst="rect">
            <a:avLst/>
          </a:prstGeom>
          <a:noFill/>
          <a:ln w="9525">
            <a:noFill/>
            <a:miter lim="800000"/>
            <a:headEnd/>
            <a:tailEnd/>
          </a:ln>
        </p:spPr>
        <p:txBody>
          <a:bodyPr/>
          <a:lstStyle/>
          <a:p>
            <a:pPr marL="107950">
              <a:spcBef>
                <a:spcPts val="300"/>
              </a:spcBef>
              <a:buClr>
                <a:srgbClr val="A04DA3"/>
              </a:buClr>
              <a:buFont typeface="Georgia" pitchFamily="18" charset="0"/>
              <a:buNone/>
            </a:pPr>
            <a:endParaRPr lang="en-US" b="1" dirty="0">
              <a:latin typeface="Calibri" pitchFamily="34" charset="0"/>
              <a:cs typeface="Times New Roman" pitchFamily="18" charset="0"/>
            </a:endParaRPr>
          </a:p>
        </p:txBody>
      </p:sp>
      <p:sp>
        <p:nvSpPr>
          <p:cNvPr id="3079" name="Rectangle 2"/>
          <p:cNvSpPr txBox="1">
            <a:spLocks noChangeArrowheads="1"/>
          </p:cNvSpPr>
          <p:nvPr/>
        </p:nvSpPr>
        <p:spPr bwMode="auto">
          <a:xfrm>
            <a:off x="457200" y="457200"/>
            <a:ext cx="8047038" cy="1143000"/>
          </a:xfrm>
          <a:prstGeom prst="rect">
            <a:avLst/>
          </a:prstGeom>
          <a:noFill/>
          <a:ln w="9525">
            <a:noFill/>
            <a:miter lim="800000"/>
            <a:headEnd/>
            <a:tailEnd/>
          </a:ln>
        </p:spPr>
        <p:txBody>
          <a:bodyPr anchor="ctr"/>
          <a:lstStyle/>
          <a:p>
            <a:r>
              <a:rPr lang="en-US" sz="3200" b="1" dirty="0">
                <a:latin typeface="Calibri" pitchFamily="34" charset="0"/>
              </a:rPr>
              <a:t>Board Development — Recommendations</a:t>
            </a:r>
          </a:p>
        </p:txBody>
      </p:sp>
      <p:sp>
        <p:nvSpPr>
          <p:cNvPr id="4" name="Text Placeholder 3"/>
          <p:cNvSpPr>
            <a:spLocks noGrp="1"/>
          </p:cNvSpPr>
          <p:nvPr>
            <p:ph type="body" sz="quarter" idx="14"/>
          </p:nvPr>
        </p:nvSpPr>
        <p:spPr>
          <a:xfrm>
            <a:off x="484909" y="1600199"/>
            <a:ext cx="8243455" cy="4720605"/>
          </a:xfrm>
        </p:spPr>
        <p:txBody>
          <a:bodyPr>
            <a:normAutofit fontScale="92500" lnSpcReduction="20000"/>
          </a:bodyPr>
          <a:lstStyle/>
          <a:p>
            <a:pPr>
              <a:buClr>
                <a:srgbClr val="FF0000"/>
              </a:buClr>
              <a:buFont typeface="+mj-lt"/>
              <a:buAutoNum type="arabicPeriod"/>
              <a:defRPr/>
            </a:pPr>
            <a:r>
              <a:rPr lang="en-US" dirty="0"/>
              <a:t>Explicitly define CARIE’s </a:t>
            </a:r>
            <a:r>
              <a:rPr lang="en-US" dirty="0">
                <a:solidFill>
                  <a:srgbClr val="000000"/>
                </a:solidFill>
              </a:rPr>
              <a:t>Board</a:t>
            </a:r>
            <a:r>
              <a:rPr lang="en-US" dirty="0">
                <a:solidFill>
                  <a:srgbClr val="FF0000"/>
                </a:solidFill>
              </a:rPr>
              <a:t> </a:t>
            </a:r>
            <a:r>
              <a:rPr lang="en-US" dirty="0"/>
              <a:t>recruitment process</a:t>
            </a:r>
          </a:p>
          <a:p>
            <a:pPr>
              <a:buClr>
                <a:srgbClr val="FF0000"/>
              </a:buClr>
              <a:buFont typeface="+mj-lt"/>
              <a:buAutoNum type="arabicPeriod"/>
              <a:defRPr/>
            </a:pPr>
            <a:r>
              <a:rPr lang="en-US" dirty="0"/>
              <a:t>Identify board development network </a:t>
            </a:r>
            <a:r>
              <a:rPr lang="en-US" dirty="0">
                <a:solidFill>
                  <a:srgbClr val="000000"/>
                </a:solidFill>
              </a:rPr>
              <a:t>as part of recruitment </a:t>
            </a:r>
            <a:r>
              <a:rPr lang="en-US" dirty="0"/>
              <a:t>on behalf of CARIE</a:t>
            </a:r>
          </a:p>
          <a:p>
            <a:pPr>
              <a:buClr>
                <a:srgbClr val="FF0000"/>
              </a:buClr>
              <a:buFont typeface="+mj-lt"/>
              <a:buAutoNum type="arabicPeriod"/>
              <a:defRPr/>
            </a:pPr>
            <a:r>
              <a:rPr lang="en-US" dirty="0"/>
              <a:t>Develop targeted strategies and events to help CARIE recruit desired types of board members</a:t>
            </a:r>
          </a:p>
          <a:p>
            <a:pPr marL="857250" lvl="1" indent="-342900">
              <a:defRPr/>
            </a:pPr>
            <a:r>
              <a:rPr lang="en-US" dirty="0"/>
              <a:t>Contingent on Board having clearly articulated its overall strategy as well as board members’ roles &amp; responsibilities</a:t>
            </a:r>
          </a:p>
          <a:p>
            <a:pPr marL="514350" indent="-457200">
              <a:buClr>
                <a:srgbClr val="FF0000"/>
              </a:buClr>
              <a:buFont typeface="+mj-lt"/>
              <a:buAutoNum type="arabicPeriod"/>
              <a:defRPr/>
            </a:pPr>
            <a:r>
              <a:rPr lang="en-US" dirty="0"/>
              <a:t>Complete a board assessment, identify strategic gaps/needs and recruit to fill the final 5 spots left on the board</a:t>
            </a:r>
          </a:p>
          <a:p>
            <a:pPr lvl="1">
              <a:defRPr/>
            </a:pPr>
            <a:r>
              <a:rPr lang="en-US" dirty="0"/>
              <a:t>Consider identifying people with past board and board governance experience </a:t>
            </a:r>
            <a:endParaRPr lang="en-US" dirty="0">
              <a:solidFill>
                <a:srgbClr val="FF0000"/>
              </a:solidFill>
            </a:endParaRPr>
          </a:p>
          <a:p>
            <a:pPr lvl="1">
              <a:defRPr/>
            </a:pPr>
            <a:r>
              <a:rPr lang="en-US" dirty="0" smtClean="0">
                <a:solidFill>
                  <a:srgbClr val="000000"/>
                </a:solidFill>
              </a:rPr>
              <a:t>Fill </a:t>
            </a:r>
            <a:r>
              <a:rPr lang="en-US" dirty="0">
                <a:solidFill>
                  <a:srgbClr val="000000"/>
                </a:solidFill>
              </a:rPr>
              <a:t>capability gaps identified in strategic </a:t>
            </a:r>
            <a:r>
              <a:rPr lang="en-US" dirty="0" smtClean="0">
                <a:solidFill>
                  <a:srgbClr val="000000"/>
                </a:solidFill>
              </a:rPr>
              <a:t>plan</a:t>
            </a:r>
          </a:p>
          <a:p>
            <a:pPr>
              <a:defRPr/>
            </a:pPr>
            <a:r>
              <a:rPr lang="en-US" dirty="0" smtClean="0"/>
              <a:t>The </a:t>
            </a:r>
            <a:r>
              <a:rPr lang="en-US" dirty="0"/>
              <a:t>chairs of the Board Development Committee and HR Committees will own the process of better developing the CARIE Board composition. </a:t>
            </a:r>
          </a:p>
          <a:p>
            <a:pPr marL="400050">
              <a:buFont typeface="Arial" panose="020B0604020202020204" pitchFamily="34" charset="0"/>
              <a:buChar char="•"/>
              <a:defRPr/>
            </a:pPr>
            <a:endParaRPr lang="en-US" dirty="0"/>
          </a:p>
        </p:txBody>
      </p:sp>
    </p:spTree>
    <p:extLst>
      <p:ext uri="{BB962C8B-B14F-4D97-AF65-F5344CB8AC3E}">
        <p14:creationId xmlns:p14="http://schemas.microsoft.com/office/powerpoint/2010/main" val="2055160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B30101"/>
                </a:solidFill>
              </a:rPr>
              <a:t>Board Engagement Recommendations</a:t>
            </a:r>
          </a:p>
        </p:txBody>
      </p:sp>
      <p:sp>
        <p:nvSpPr>
          <p:cNvPr id="3" name="Text Placeholder 2"/>
          <p:cNvSpPr>
            <a:spLocks noGrp="1"/>
          </p:cNvSpPr>
          <p:nvPr>
            <p:ph type="body" idx="1"/>
          </p:nvPr>
        </p:nvSpPr>
        <p:spPr/>
        <p:txBody>
          <a:bodyPr/>
          <a:lstStyle/>
          <a:p>
            <a:r>
              <a:rPr lang="en-US" sz="4000" dirty="0">
                <a:solidFill>
                  <a:schemeClr val="bg1">
                    <a:lumMod val="50000"/>
                  </a:schemeClr>
                </a:solidFill>
              </a:rPr>
              <a:t>CARIE</a:t>
            </a:r>
          </a:p>
        </p:txBody>
      </p:sp>
    </p:spTree>
    <p:extLst>
      <p:ext uri="{BB962C8B-B14F-4D97-AF65-F5344CB8AC3E}">
        <p14:creationId xmlns:p14="http://schemas.microsoft.com/office/powerpoint/2010/main" val="4061416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sz="quarter" idx="14"/>
          </p:nvPr>
        </p:nvSpPr>
        <p:spPr>
          <a:xfrm>
            <a:off x="484909" y="1600200"/>
            <a:ext cx="8243455" cy="4684486"/>
          </a:xfrm>
        </p:spPr>
        <p:txBody>
          <a:bodyPr/>
          <a:lstStyle/>
          <a:p>
            <a:r>
              <a:rPr lang="en-US" altLang="en-US" dirty="0">
                <a:latin typeface="Calibri" pitchFamily="34" charset="0"/>
              </a:rPr>
              <a:t>Lack of role clarity can lead to board members being </a:t>
            </a:r>
            <a:r>
              <a:rPr lang="en-US" dirty="0"/>
              <a:t>frustrated and disengaged, performance can suffer, and the organization can become misaligned — all of which can hinder CARIE’s ability to meet its objectives. </a:t>
            </a:r>
          </a:p>
          <a:p>
            <a:r>
              <a:rPr lang="en-US" altLang="en-US" dirty="0">
                <a:latin typeface="Calibri" pitchFamily="34" charset="0"/>
              </a:rPr>
              <a:t>Current structure does not clearly state who is responsible for what.</a:t>
            </a:r>
          </a:p>
          <a:p>
            <a:r>
              <a:rPr lang="en-US" dirty="0"/>
              <a:t>Board members not feeling encouraged to voice opinions and suggestions</a:t>
            </a:r>
          </a:p>
          <a:p>
            <a:pPr lvl="1"/>
            <a:r>
              <a:rPr lang="en-US" dirty="0"/>
              <a:t>Board members with certain skill sets, connections or tenure seem to be heard more/seen as having more weight</a:t>
            </a:r>
          </a:p>
          <a:p>
            <a:r>
              <a:rPr lang="en-US" dirty="0"/>
              <a:t>Lack of an onboarding process for new board members can lead to a lack of direction as board tenure continues</a:t>
            </a:r>
            <a:endParaRPr lang="en-US" altLang="en-US" dirty="0">
              <a:latin typeface="Calibri" pitchFamily="34" charset="0"/>
            </a:endParaRPr>
          </a:p>
          <a:p>
            <a:endParaRPr lang="en-US" altLang="en-US" dirty="0">
              <a:latin typeface="Calibri" pitchFamily="34" charset="0"/>
            </a:endParaRPr>
          </a:p>
        </p:txBody>
      </p:sp>
      <p:sp>
        <p:nvSpPr>
          <p:cNvPr id="4" name="Title 3"/>
          <p:cNvSpPr>
            <a:spLocks noGrp="1"/>
          </p:cNvSpPr>
          <p:nvPr>
            <p:ph type="title"/>
          </p:nvPr>
        </p:nvSpPr>
        <p:spPr/>
        <p:txBody>
          <a:bodyPr/>
          <a:lstStyle/>
          <a:p>
            <a:r>
              <a:rPr lang="en-US" dirty="0"/>
              <a:t>Board Engagement — Role Clarity &amp; Engagement</a:t>
            </a:r>
          </a:p>
        </p:txBody>
      </p:sp>
    </p:spTree>
    <p:extLst>
      <p:ext uri="{BB962C8B-B14F-4D97-AF65-F5344CB8AC3E}">
        <p14:creationId xmlns:p14="http://schemas.microsoft.com/office/powerpoint/2010/main" val="3887480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sz="quarter" idx="14"/>
          </p:nvPr>
        </p:nvSpPr>
        <p:spPr>
          <a:xfrm>
            <a:off x="484909" y="1600199"/>
            <a:ext cx="8243455" cy="4842302"/>
          </a:xfrm>
        </p:spPr>
        <p:txBody>
          <a:bodyPr>
            <a:normAutofit fontScale="85000" lnSpcReduction="10000"/>
          </a:bodyPr>
          <a:lstStyle/>
          <a:p>
            <a:r>
              <a:rPr lang="en-US" altLang="en-US" dirty="0">
                <a:latin typeface="Calibri" pitchFamily="34" charset="0"/>
              </a:rPr>
              <a:t>The Board should assess the skill set of its members to ensure they are put in positions to utilize their expertise as required by the strategic plan.</a:t>
            </a:r>
          </a:p>
          <a:p>
            <a:pPr lvl="1"/>
            <a:r>
              <a:rPr lang="en-US" dirty="0"/>
              <a:t>Using competencies to communicate desired behaviors</a:t>
            </a:r>
          </a:p>
          <a:p>
            <a:pPr lvl="1"/>
            <a:r>
              <a:rPr lang="en-US" dirty="0"/>
              <a:t>Outlining job accountabilities in job descriptions</a:t>
            </a:r>
          </a:p>
          <a:p>
            <a:pPr lvl="1"/>
            <a:r>
              <a:rPr lang="en-US" dirty="0"/>
              <a:t>Clearly identifying requirements in job requisitions/postings</a:t>
            </a:r>
          </a:p>
          <a:p>
            <a:pPr lvl="1"/>
            <a:r>
              <a:rPr lang="en-US" dirty="0"/>
              <a:t>Setting SMART goals that are aligned with the organization’s objectives </a:t>
            </a:r>
          </a:p>
          <a:p>
            <a:pPr lvl="1"/>
            <a:r>
              <a:rPr lang="en-US" dirty="0"/>
              <a:t>Maintaining ongoing conversations about expectations </a:t>
            </a:r>
            <a:endParaRPr lang="en-US" altLang="en-US" dirty="0">
              <a:latin typeface="Calibri" pitchFamily="34" charset="0"/>
            </a:endParaRPr>
          </a:p>
          <a:p>
            <a:r>
              <a:rPr lang="en-US" dirty="0"/>
              <a:t>Set a clear direction for each board member based on the strategic plan, personal skill sets and experience</a:t>
            </a:r>
          </a:p>
          <a:p>
            <a:r>
              <a:rPr lang="en-US" dirty="0"/>
              <a:t>Have a robust conversation about the role of the Board, the Executive Committee and Executive Director </a:t>
            </a:r>
          </a:p>
          <a:p>
            <a:r>
              <a:rPr lang="en-US" dirty="0"/>
              <a:t>Give each board member the opportunity to be heard</a:t>
            </a:r>
          </a:p>
          <a:p>
            <a:pPr lvl="1"/>
            <a:r>
              <a:rPr lang="en-US" dirty="0"/>
              <a:t>Develop a voting system at both the committee and larger board level to ensure new, good or innovative ideas are being </a:t>
            </a:r>
            <a:r>
              <a:rPr lang="en-US" dirty="0" smtClean="0"/>
              <a:t>hear</a:t>
            </a:r>
          </a:p>
          <a:p>
            <a:pPr lvl="1"/>
            <a:r>
              <a:rPr lang="en-US" dirty="0" smtClean="0"/>
              <a:t>The board should meet without the ED to increase autonomy, independence and strategic thinking</a:t>
            </a:r>
            <a:endParaRPr lang="en-US" dirty="0"/>
          </a:p>
        </p:txBody>
      </p:sp>
      <p:sp>
        <p:nvSpPr>
          <p:cNvPr id="4" name="Title 3"/>
          <p:cNvSpPr>
            <a:spLocks noGrp="1"/>
          </p:cNvSpPr>
          <p:nvPr>
            <p:ph type="title"/>
          </p:nvPr>
        </p:nvSpPr>
        <p:spPr/>
        <p:txBody>
          <a:bodyPr/>
          <a:lstStyle/>
          <a:p>
            <a:r>
              <a:rPr lang="en-US" dirty="0"/>
              <a:t>Board Engagement — Role Clarity &amp; Engagement Recommendations</a:t>
            </a:r>
          </a:p>
        </p:txBody>
      </p:sp>
      <p:sp>
        <p:nvSpPr>
          <p:cNvPr id="6" name="TextBox 5"/>
          <p:cNvSpPr txBox="1"/>
          <p:nvPr/>
        </p:nvSpPr>
        <p:spPr>
          <a:xfrm>
            <a:off x="393055" y="6442501"/>
            <a:ext cx="5881688" cy="276999"/>
          </a:xfrm>
          <a:prstGeom prst="rect">
            <a:avLst/>
          </a:prstGeom>
          <a:noFill/>
        </p:spPr>
        <p:txBody>
          <a:bodyPr wrap="none" rtlCol="0">
            <a:spAutoFit/>
          </a:bodyPr>
          <a:lstStyle/>
          <a:p>
            <a:r>
              <a:rPr lang="en-US" sz="1200" dirty="0">
                <a:solidFill>
                  <a:schemeClr val="bg1">
                    <a:lumMod val="65000"/>
                  </a:schemeClr>
                </a:solidFill>
                <a:ea typeface="ＭＳ Ｐゴシック" panose="020B0600070205080204" pitchFamily="34" charset="-128"/>
              </a:rPr>
              <a:t>Source</a:t>
            </a:r>
            <a:r>
              <a:rPr lang="en-US" sz="1200" dirty="0">
                <a:solidFill>
                  <a:srgbClr val="A6A6A6"/>
                </a:solidFill>
              </a:rPr>
              <a:t>: “Best practices for communicating role expectations.”  Halogen Software, Inc. 2014</a:t>
            </a:r>
          </a:p>
        </p:txBody>
      </p:sp>
    </p:spTree>
    <p:extLst>
      <p:ext uri="{BB962C8B-B14F-4D97-AF65-F5344CB8AC3E}">
        <p14:creationId xmlns:p14="http://schemas.microsoft.com/office/powerpoint/2010/main" val="2402560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sz="quarter" idx="14"/>
          </p:nvPr>
        </p:nvSpPr>
        <p:spPr/>
        <p:txBody>
          <a:bodyPr/>
          <a:lstStyle/>
          <a:p>
            <a:r>
              <a:rPr lang="en-US" dirty="0"/>
              <a:t>Proper onboarding is a critical part of overall board member engagement.</a:t>
            </a:r>
          </a:p>
          <a:p>
            <a:r>
              <a:rPr lang="en-US" dirty="0"/>
              <a:t>A good onboarding program allows for:</a:t>
            </a:r>
          </a:p>
          <a:p>
            <a:pPr lvl="1"/>
            <a:r>
              <a:rPr lang="en-US" dirty="0"/>
              <a:t>Increased role satisfaction</a:t>
            </a:r>
          </a:p>
          <a:p>
            <a:pPr lvl="1"/>
            <a:r>
              <a:rPr lang="en-US" dirty="0"/>
              <a:t>Increased performance </a:t>
            </a:r>
          </a:p>
          <a:p>
            <a:pPr lvl="1"/>
            <a:r>
              <a:rPr lang="en-US" dirty="0"/>
              <a:t>Protects against board member turnover</a:t>
            </a:r>
          </a:p>
          <a:p>
            <a:r>
              <a:rPr lang="en-US" dirty="0"/>
              <a:t>Onboarding Framework: The 4 C’s</a:t>
            </a:r>
          </a:p>
          <a:p>
            <a:pPr lvl="1"/>
            <a:r>
              <a:rPr lang="en-US" dirty="0"/>
              <a:t>Compliance </a:t>
            </a:r>
          </a:p>
          <a:p>
            <a:pPr lvl="1"/>
            <a:r>
              <a:rPr lang="en-US" dirty="0"/>
              <a:t>Clarification</a:t>
            </a:r>
          </a:p>
        </p:txBody>
      </p:sp>
      <p:sp>
        <p:nvSpPr>
          <p:cNvPr id="4" name="Title 3"/>
          <p:cNvSpPr>
            <a:spLocks noGrp="1"/>
          </p:cNvSpPr>
          <p:nvPr>
            <p:ph type="title"/>
          </p:nvPr>
        </p:nvSpPr>
        <p:spPr/>
        <p:txBody>
          <a:bodyPr/>
          <a:lstStyle/>
          <a:p>
            <a:r>
              <a:rPr lang="en-US" dirty="0"/>
              <a:t>Board Engagement — Onboarding Recommendation</a:t>
            </a:r>
          </a:p>
        </p:txBody>
      </p:sp>
      <p:sp>
        <p:nvSpPr>
          <p:cNvPr id="2" name="TextBox 1"/>
          <p:cNvSpPr txBox="1"/>
          <p:nvPr/>
        </p:nvSpPr>
        <p:spPr>
          <a:xfrm>
            <a:off x="2770797" y="4401240"/>
            <a:ext cx="2078103" cy="769441"/>
          </a:xfrm>
          <a:prstGeom prst="rect">
            <a:avLst/>
          </a:prstGeom>
          <a:noFill/>
        </p:spPr>
        <p:txBody>
          <a:bodyPr wrap="square" rtlCol="0">
            <a:spAutoFit/>
          </a:bodyPr>
          <a:lstStyle/>
          <a:p>
            <a:pPr marL="285750" indent="-285750" fontAlgn="base">
              <a:spcBef>
                <a:spcPct val="20000"/>
              </a:spcBef>
              <a:spcAft>
                <a:spcPct val="0"/>
              </a:spcAft>
              <a:buClr>
                <a:srgbClr val="E0233B"/>
              </a:buClr>
              <a:buSzPct val="75000"/>
              <a:buFont typeface="Wingdings" pitchFamily="2" charset="2"/>
              <a:buChar char="§"/>
            </a:pPr>
            <a:r>
              <a:rPr lang="en-US" sz="2000" dirty="0">
                <a:ea typeface="ＭＳ Ｐゴシック" charset="0"/>
              </a:rPr>
              <a:t>Culture </a:t>
            </a:r>
          </a:p>
          <a:p>
            <a:pPr marL="285750" indent="-285750" fontAlgn="base">
              <a:spcBef>
                <a:spcPct val="20000"/>
              </a:spcBef>
              <a:spcAft>
                <a:spcPct val="0"/>
              </a:spcAft>
              <a:buClr>
                <a:srgbClr val="E0233B"/>
              </a:buClr>
              <a:buSzPct val="75000"/>
              <a:buFont typeface="Wingdings" pitchFamily="2" charset="2"/>
              <a:buChar char="§"/>
            </a:pPr>
            <a:r>
              <a:rPr lang="en-US" sz="2000" dirty="0">
                <a:ea typeface="ＭＳ Ｐゴシック" charset="0"/>
              </a:rPr>
              <a:t>Connection</a:t>
            </a:r>
          </a:p>
        </p:txBody>
      </p:sp>
      <p:grpSp>
        <p:nvGrpSpPr>
          <p:cNvPr id="6" name="Group 5"/>
          <p:cNvGrpSpPr/>
          <p:nvPr/>
        </p:nvGrpSpPr>
        <p:grpSpPr>
          <a:xfrm>
            <a:off x="663837" y="5157466"/>
            <a:ext cx="7469548" cy="1115150"/>
            <a:chOff x="370614" y="4441548"/>
            <a:chExt cx="9144000" cy="1365134"/>
          </a:xfrm>
        </p:grpSpPr>
        <p:sp>
          <p:nvSpPr>
            <p:cNvPr id="7" name="Rectangle 6"/>
            <p:cNvSpPr/>
            <p:nvPr/>
          </p:nvSpPr>
          <p:spPr>
            <a:xfrm>
              <a:off x="370614" y="4441548"/>
              <a:ext cx="9144000" cy="1365134"/>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a:spLocks noChangeAspect="1"/>
            </p:cNvSpPr>
            <p:nvPr/>
          </p:nvSpPr>
          <p:spPr>
            <a:xfrm>
              <a:off x="620544" y="4568082"/>
              <a:ext cx="1097280" cy="1097280"/>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Selection</a:t>
              </a:r>
            </a:p>
          </p:txBody>
        </p:sp>
        <p:sp>
          <p:nvSpPr>
            <p:cNvPr id="9" name="Rectangle 8"/>
            <p:cNvSpPr>
              <a:spLocks noChangeAspect="1"/>
            </p:cNvSpPr>
            <p:nvPr/>
          </p:nvSpPr>
          <p:spPr>
            <a:xfrm>
              <a:off x="2389245" y="4568082"/>
              <a:ext cx="1097280" cy="1097280"/>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Self-Efficacy</a:t>
              </a:r>
            </a:p>
          </p:txBody>
        </p:sp>
        <p:sp>
          <p:nvSpPr>
            <p:cNvPr id="10" name="Rectangle 9"/>
            <p:cNvSpPr>
              <a:spLocks noChangeAspect="1"/>
            </p:cNvSpPr>
            <p:nvPr/>
          </p:nvSpPr>
          <p:spPr>
            <a:xfrm>
              <a:off x="3854889" y="4568082"/>
              <a:ext cx="1097280" cy="1097280"/>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Role Clarity</a:t>
              </a:r>
            </a:p>
          </p:txBody>
        </p:sp>
        <p:sp>
          <p:nvSpPr>
            <p:cNvPr id="11" name="Rectangle 10"/>
            <p:cNvSpPr>
              <a:spLocks noChangeAspect="1"/>
            </p:cNvSpPr>
            <p:nvPr/>
          </p:nvSpPr>
          <p:spPr>
            <a:xfrm>
              <a:off x="5305848" y="4568082"/>
              <a:ext cx="1097280" cy="1097280"/>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chemeClr val="tx1"/>
                  </a:solidFill>
                </a:rPr>
                <a:t>Social Integration</a:t>
              </a:r>
            </a:p>
          </p:txBody>
        </p:sp>
        <p:sp>
          <p:nvSpPr>
            <p:cNvPr id="12" name="Rectangle 11"/>
            <p:cNvSpPr>
              <a:spLocks noChangeAspect="1"/>
            </p:cNvSpPr>
            <p:nvPr/>
          </p:nvSpPr>
          <p:spPr>
            <a:xfrm>
              <a:off x="6742882" y="4568082"/>
              <a:ext cx="1097280" cy="1097280"/>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chemeClr val="tx1"/>
                  </a:solidFill>
                </a:rPr>
                <a:t>Knowledge of Culture</a:t>
              </a:r>
            </a:p>
          </p:txBody>
        </p:sp>
        <p:sp>
          <p:nvSpPr>
            <p:cNvPr id="13" name="Rectangle 12"/>
            <p:cNvSpPr>
              <a:spLocks noChangeAspect="1"/>
            </p:cNvSpPr>
            <p:nvPr/>
          </p:nvSpPr>
          <p:spPr>
            <a:xfrm>
              <a:off x="8162173" y="4568082"/>
              <a:ext cx="1097280" cy="1097280"/>
            </a:xfrm>
            <a:prstGeom prst="rect">
              <a:avLst/>
            </a:prstGeom>
            <a:solidFill>
              <a:schemeClr val="bg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a:solidFill>
                    <a:schemeClr val="tx1"/>
                  </a:solidFill>
                </a:rPr>
                <a:t>Successful Onboarding</a:t>
              </a:r>
            </a:p>
          </p:txBody>
        </p:sp>
        <p:sp>
          <p:nvSpPr>
            <p:cNvPr id="14" name="Plus 13"/>
            <p:cNvSpPr/>
            <p:nvPr/>
          </p:nvSpPr>
          <p:spPr>
            <a:xfrm>
              <a:off x="2143928" y="5050603"/>
              <a:ext cx="202024" cy="202024"/>
            </a:xfrm>
            <a:prstGeom prst="mathPlus">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Plus 14"/>
            <p:cNvSpPr/>
            <p:nvPr/>
          </p:nvSpPr>
          <p:spPr>
            <a:xfrm>
              <a:off x="3545993" y="5050603"/>
              <a:ext cx="202024" cy="202024"/>
            </a:xfrm>
            <a:prstGeom prst="mathPlus">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Plus 15"/>
            <p:cNvSpPr/>
            <p:nvPr/>
          </p:nvSpPr>
          <p:spPr>
            <a:xfrm>
              <a:off x="6470432" y="5050603"/>
              <a:ext cx="202024" cy="202024"/>
            </a:xfrm>
            <a:prstGeom prst="mathPlus">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Plus 16"/>
            <p:cNvSpPr/>
            <p:nvPr/>
          </p:nvSpPr>
          <p:spPr>
            <a:xfrm>
              <a:off x="5027799" y="5050603"/>
              <a:ext cx="202024" cy="202024"/>
            </a:xfrm>
            <a:prstGeom prst="mathPlus">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2005944" y="4441548"/>
              <a:ext cx="0" cy="1365134"/>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9" name="Equal 18"/>
            <p:cNvSpPr/>
            <p:nvPr/>
          </p:nvSpPr>
          <p:spPr>
            <a:xfrm>
              <a:off x="7887980" y="5050603"/>
              <a:ext cx="216469" cy="187594"/>
            </a:xfrm>
            <a:prstGeom prst="mathEqual">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00"/>
                </a:solidFill>
              </a:endParaRPr>
            </a:p>
          </p:txBody>
        </p:sp>
      </p:grpSp>
    </p:spTree>
    <p:extLst>
      <p:ext uri="{BB962C8B-B14F-4D97-AF65-F5344CB8AC3E}">
        <p14:creationId xmlns:p14="http://schemas.microsoft.com/office/powerpoint/2010/main" val="1793185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B30101"/>
                </a:solidFill>
              </a:rPr>
              <a:t>Next Steps</a:t>
            </a:r>
            <a:endParaRPr lang="en-US" dirty="0">
              <a:solidFill>
                <a:srgbClr val="B30101"/>
              </a:solidFill>
            </a:endParaRPr>
          </a:p>
        </p:txBody>
      </p:sp>
      <p:sp>
        <p:nvSpPr>
          <p:cNvPr id="2" name="Text Placeholder 1"/>
          <p:cNvSpPr>
            <a:spLocks noGrp="1"/>
          </p:cNvSpPr>
          <p:nvPr>
            <p:ph type="body" idx="1"/>
          </p:nvPr>
        </p:nvSpPr>
        <p:spPr/>
        <p:txBody>
          <a:bodyPr/>
          <a:lstStyle/>
          <a:p>
            <a:pPr marL="0" indent="0">
              <a:buNone/>
            </a:pPr>
            <a:r>
              <a:rPr lang="en-US" sz="4000" dirty="0" smtClean="0">
                <a:solidFill>
                  <a:srgbClr val="7F7F7F"/>
                </a:solidFill>
              </a:rPr>
              <a:t>CARIE</a:t>
            </a:r>
            <a:endParaRPr lang="en-US" sz="4000" dirty="0">
              <a:solidFill>
                <a:srgbClr val="7F7F7F"/>
              </a:solidFill>
            </a:endParaRPr>
          </a:p>
        </p:txBody>
      </p:sp>
    </p:spTree>
    <p:extLst>
      <p:ext uri="{BB962C8B-B14F-4D97-AF65-F5344CB8AC3E}">
        <p14:creationId xmlns:p14="http://schemas.microsoft.com/office/powerpoint/2010/main" val="1169434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B30101"/>
                </a:solidFill>
              </a:rPr>
              <a:t>Executive summary</a:t>
            </a:r>
          </a:p>
        </p:txBody>
      </p:sp>
      <p:sp>
        <p:nvSpPr>
          <p:cNvPr id="3" name="Text Placeholder 2"/>
          <p:cNvSpPr>
            <a:spLocks noGrp="1"/>
          </p:cNvSpPr>
          <p:nvPr>
            <p:ph type="body" idx="1"/>
          </p:nvPr>
        </p:nvSpPr>
        <p:spPr/>
        <p:txBody>
          <a:bodyPr/>
          <a:lstStyle/>
          <a:p>
            <a:r>
              <a:rPr lang="en-US" sz="4000" dirty="0"/>
              <a:t>CARIE</a:t>
            </a:r>
          </a:p>
        </p:txBody>
      </p:sp>
    </p:spTree>
    <p:extLst>
      <p:ext uri="{BB962C8B-B14F-4D97-AF65-F5344CB8AC3E}">
        <p14:creationId xmlns:p14="http://schemas.microsoft.com/office/powerpoint/2010/main" val="2534895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4"/>
          </p:nvPr>
        </p:nvSpPr>
        <p:spPr/>
        <p:txBody>
          <a:bodyPr/>
          <a:lstStyle/>
          <a:p>
            <a:pPr marL="0" indent="0">
              <a:buNone/>
            </a:pPr>
            <a:r>
              <a:rPr lang="en-US" dirty="0"/>
              <a:t>Compass identified 3 areas the board </a:t>
            </a:r>
            <a:r>
              <a:rPr lang="en-US" dirty="0">
                <a:solidFill>
                  <a:srgbClr val="000000"/>
                </a:solidFill>
              </a:rPr>
              <a:t>as a collective </a:t>
            </a:r>
            <a:r>
              <a:rPr lang="en-US" dirty="0"/>
              <a:t>must own for future success:</a:t>
            </a:r>
          </a:p>
          <a:p>
            <a:pPr marL="457200" indent="-457200">
              <a:buFont typeface="+mj-lt"/>
              <a:buAutoNum type="arabicPeriod"/>
            </a:pPr>
            <a:r>
              <a:rPr lang="en-US" dirty="0"/>
              <a:t>Strategy and Governance</a:t>
            </a:r>
          </a:p>
          <a:p>
            <a:pPr lvl="1"/>
            <a:r>
              <a:rPr lang="en-US" dirty="0"/>
              <a:t>2-3 year plan drives everything</a:t>
            </a:r>
          </a:p>
          <a:p>
            <a:pPr lvl="1"/>
            <a:r>
              <a:rPr lang="en-US" dirty="0"/>
              <a:t>Financial oversight, organizational bylaws etc. </a:t>
            </a:r>
          </a:p>
          <a:p>
            <a:pPr marL="457200" indent="-457200">
              <a:buFont typeface="+mj-lt"/>
              <a:buAutoNum type="arabicPeriod"/>
            </a:pPr>
            <a:r>
              <a:rPr lang="en-US" dirty="0"/>
              <a:t>Board assessment</a:t>
            </a:r>
          </a:p>
          <a:p>
            <a:pPr lvl="1"/>
            <a:r>
              <a:rPr lang="en-US" dirty="0"/>
              <a:t>Continuous board assessment to strategy and key board personnel identify gaps and ensure that the board is meeting the expectations of the organization and its expressed goals. </a:t>
            </a:r>
          </a:p>
          <a:p>
            <a:pPr marL="457200" indent="-457200">
              <a:buFont typeface="+mj-lt"/>
              <a:buAutoNum type="arabicPeriod"/>
            </a:pPr>
            <a:r>
              <a:rPr lang="en-US" dirty="0">
                <a:solidFill>
                  <a:srgbClr val="000000"/>
                </a:solidFill>
              </a:rPr>
              <a:t>Personal and Collective Accountability</a:t>
            </a:r>
          </a:p>
          <a:p>
            <a:pPr lvl="1"/>
            <a:r>
              <a:rPr lang="en-US" dirty="0">
                <a:solidFill>
                  <a:srgbClr val="000000"/>
                </a:solidFill>
              </a:rPr>
              <a:t>Regarding performance of both the Board, the ED, individual roles and responsibilities and the overall function of the board. </a:t>
            </a:r>
          </a:p>
          <a:p>
            <a:endParaRPr lang="en-US" dirty="0"/>
          </a:p>
          <a:p>
            <a:endParaRPr lang="en-US" dirty="0"/>
          </a:p>
        </p:txBody>
      </p:sp>
      <p:sp>
        <p:nvSpPr>
          <p:cNvPr id="2" name="Title 1"/>
          <p:cNvSpPr>
            <a:spLocks noGrp="1"/>
          </p:cNvSpPr>
          <p:nvPr>
            <p:ph type="title"/>
          </p:nvPr>
        </p:nvSpPr>
        <p:spPr/>
        <p:txBody>
          <a:bodyPr/>
          <a:lstStyle/>
          <a:p>
            <a:r>
              <a:rPr lang="en-US" sz="3200" dirty="0"/>
              <a:t>Executive Summary – </a:t>
            </a:r>
            <a:r>
              <a:rPr lang="en-US" sz="3200" dirty="0">
                <a:solidFill>
                  <a:srgbClr val="000000"/>
                </a:solidFill>
              </a:rPr>
              <a:t>Owning your future as a </a:t>
            </a:r>
            <a:r>
              <a:rPr lang="en-US" sz="3200" dirty="0" smtClean="0">
                <a:solidFill>
                  <a:srgbClr val="000000"/>
                </a:solidFill>
              </a:rPr>
              <a:t>together</a:t>
            </a:r>
            <a:r>
              <a:rPr lang="en-US" sz="3200" dirty="0">
                <a:solidFill>
                  <a:srgbClr val="000000"/>
                </a:solidFill>
              </a:rPr>
              <a:t> </a:t>
            </a:r>
            <a:r>
              <a:rPr lang="en-US" sz="3200" dirty="0" smtClean="0">
                <a:solidFill>
                  <a:srgbClr val="000000"/>
                </a:solidFill>
              </a:rPr>
              <a:t>and </a:t>
            </a:r>
            <a:r>
              <a:rPr lang="en-US" sz="3200" dirty="0">
                <a:solidFill>
                  <a:srgbClr val="000000"/>
                </a:solidFill>
              </a:rPr>
              <a:t>individually</a:t>
            </a:r>
          </a:p>
        </p:txBody>
      </p:sp>
      <p:sp>
        <p:nvSpPr>
          <p:cNvPr id="4" name="Content Placeholder 2"/>
          <p:cNvSpPr txBox="1">
            <a:spLocks/>
          </p:cNvSpPr>
          <p:nvPr/>
        </p:nvSpPr>
        <p:spPr>
          <a:xfrm>
            <a:off x="637309" y="3671248"/>
            <a:ext cx="8243455" cy="2577152"/>
          </a:xfrm>
          <a:prstGeom prst="rect">
            <a:avLst/>
          </a:prstGeom>
        </p:spPr>
        <p:txBody>
          <a:bodyPr/>
          <a:lstStyle>
            <a:lvl1pPr marL="342900" indent="-342900" algn="l" rtl="0" eaLnBrk="1" fontAlgn="base" hangingPunct="1">
              <a:spcBef>
                <a:spcPct val="20000"/>
              </a:spcBef>
              <a:spcAft>
                <a:spcPct val="0"/>
              </a:spcAft>
              <a:buClr>
                <a:srgbClr val="E0233B"/>
              </a:buClr>
              <a:buSzPct val="75000"/>
              <a:buFont typeface="Courier New" pitchFamily="49" charset="0"/>
              <a:buChar char="o"/>
              <a:defRPr sz="24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E0233B"/>
              </a:buClr>
              <a:buSzPct val="75000"/>
              <a:buFont typeface="Wingdings" pitchFamily="2" charset="2"/>
              <a:buChar char="§"/>
              <a:defRPr sz="20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Clr>
                <a:srgbClr val="E0233B"/>
              </a:buClr>
              <a:buSzPct val="75000"/>
              <a:buFont typeface="Arial" charset="0"/>
              <a:buChar char="•"/>
              <a:defRPr sz="18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Clr>
                <a:srgbClr val="E0233B"/>
              </a:buClr>
              <a:buSzPct val="75000"/>
              <a:buFont typeface="Arial" charset="0"/>
              <a:buChar char="–"/>
              <a:defRPr sz="16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Clr>
                <a:srgbClr val="E0233B"/>
              </a:buClr>
              <a:buSzPct val="75000"/>
              <a:buFont typeface="Arial" charset="0"/>
              <a:buChar char="»"/>
              <a:defRPr sz="16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00" lvl="2" indent="0" defTabSz="914400">
              <a:buNone/>
            </a:pPr>
            <a:endParaRPr lang="en-US" sz="1200" dirty="0"/>
          </a:p>
        </p:txBody>
      </p:sp>
    </p:spTree>
    <p:extLst>
      <p:ext uri="{BB962C8B-B14F-4D97-AF65-F5344CB8AC3E}">
        <p14:creationId xmlns:p14="http://schemas.microsoft.com/office/powerpoint/2010/main" val="1185704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4"/>
          </p:nvPr>
        </p:nvSpPr>
        <p:spPr/>
        <p:txBody>
          <a:bodyPr>
            <a:normAutofit fontScale="92500" lnSpcReduction="10000"/>
          </a:bodyPr>
          <a:lstStyle/>
          <a:p>
            <a:pPr marL="514350" indent="-514350">
              <a:buFont typeface="+mj-lt"/>
              <a:buAutoNum type="arabicPeriod"/>
            </a:pPr>
            <a:r>
              <a:rPr lang="en-US" sz="2700" dirty="0"/>
              <a:t>Strategy &amp; Programs</a:t>
            </a:r>
          </a:p>
          <a:p>
            <a:pPr lvl="1"/>
            <a:r>
              <a:rPr lang="en-US" sz="2300" dirty="0"/>
              <a:t>Strategic Planning</a:t>
            </a:r>
          </a:p>
          <a:p>
            <a:pPr lvl="1"/>
            <a:r>
              <a:rPr lang="en-US" sz="2300" dirty="0" smtClean="0"/>
              <a:t>Mission</a:t>
            </a:r>
            <a:r>
              <a:rPr lang="en-US" sz="2300" dirty="0"/>
              <a:t>, Vision, &amp; Programs</a:t>
            </a:r>
          </a:p>
          <a:p>
            <a:pPr marL="514350" indent="-514350">
              <a:buFont typeface="+mj-lt"/>
              <a:buAutoNum type="arabicPeriod"/>
            </a:pPr>
            <a:r>
              <a:rPr lang="en-US" sz="2700" dirty="0"/>
              <a:t>Board</a:t>
            </a:r>
            <a:r>
              <a:rPr lang="en-US" sz="3000" dirty="0"/>
              <a:t> </a:t>
            </a:r>
            <a:r>
              <a:rPr lang="en-US" sz="2700" dirty="0"/>
              <a:t>Composition</a:t>
            </a:r>
          </a:p>
          <a:p>
            <a:pPr lvl="1"/>
            <a:r>
              <a:rPr lang="en-US" sz="2300" dirty="0"/>
              <a:t>Size &amp; Terms</a:t>
            </a:r>
          </a:p>
          <a:p>
            <a:pPr lvl="1"/>
            <a:r>
              <a:rPr lang="en-US" sz="2300" dirty="0"/>
              <a:t>Composition/Diversity &amp; Inclusion</a:t>
            </a:r>
          </a:p>
          <a:p>
            <a:pPr lvl="1"/>
            <a:r>
              <a:rPr lang="en-US" sz="2300" dirty="0"/>
              <a:t>Recruitment &amp; Elections</a:t>
            </a:r>
          </a:p>
          <a:p>
            <a:pPr marL="514350" indent="-514350">
              <a:buFont typeface="+mj-lt"/>
              <a:buAutoNum type="arabicPeriod"/>
            </a:pPr>
            <a:r>
              <a:rPr lang="en-US" sz="2700" dirty="0"/>
              <a:t>Board Development </a:t>
            </a:r>
            <a:r>
              <a:rPr lang="en-US" sz="2700" dirty="0" smtClean="0">
                <a:solidFill>
                  <a:srgbClr val="000000"/>
                </a:solidFill>
              </a:rPr>
              <a:t>&amp; </a:t>
            </a:r>
            <a:r>
              <a:rPr lang="en-US" sz="2700" dirty="0">
                <a:solidFill>
                  <a:srgbClr val="000000"/>
                </a:solidFill>
              </a:rPr>
              <a:t>Engagement</a:t>
            </a:r>
          </a:p>
          <a:p>
            <a:pPr lvl="1"/>
            <a:r>
              <a:rPr lang="en-US" sz="2300" dirty="0"/>
              <a:t>Role Clarity</a:t>
            </a:r>
          </a:p>
          <a:p>
            <a:pPr lvl="1"/>
            <a:r>
              <a:rPr lang="en-US" sz="2300" dirty="0"/>
              <a:t>Orientation</a:t>
            </a:r>
          </a:p>
          <a:p>
            <a:pPr lvl="1"/>
            <a:r>
              <a:rPr lang="en-US" sz="2300" dirty="0"/>
              <a:t>Assessment</a:t>
            </a:r>
          </a:p>
          <a:p>
            <a:pPr lvl="1"/>
            <a:r>
              <a:rPr lang="en-US" sz="2300" dirty="0"/>
              <a:t>Board Member Engagement </a:t>
            </a:r>
          </a:p>
        </p:txBody>
      </p:sp>
      <p:sp>
        <p:nvSpPr>
          <p:cNvPr id="4" name="Title 3"/>
          <p:cNvSpPr>
            <a:spLocks noGrp="1"/>
          </p:cNvSpPr>
          <p:nvPr>
            <p:ph type="title"/>
          </p:nvPr>
        </p:nvSpPr>
        <p:spPr/>
        <p:txBody>
          <a:bodyPr/>
          <a:lstStyle/>
          <a:p>
            <a:r>
              <a:rPr lang="en-US" dirty="0"/>
              <a:t>Top 3 Areas For Board Performance Improvement Recommendations</a:t>
            </a:r>
          </a:p>
        </p:txBody>
      </p:sp>
    </p:spTree>
    <p:extLst>
      <p:ext uri="{BB962C8B-B14F-4D97-AF65-F5344CB8AC3E}">
        <p14:creationId xmlns:p14="http://schemas.microsoft.com/office/powerpoint/2010/main" val="4016905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B30101"/>
                </a:solidFill>
              </a:rPr>
              <a:t>Project Overview</a:t>
            </a:r>
          </a:p>
        </p:txBody>
      </p:sp>
      <p:sp>
        <p:nvSpPr>
          <p:cNvPr id="3" name="Text Placeholder 2"/>
          <p:cNvSpPr>
            <a:spLocks noGrp="1"/>
          </p:cNvSpPr>
          <p:nvPr>
            <p:ph type="body" idx="1"/>
          </p:nvPr>
        </p:nvSpPr>
        <p:spPr/>
        <p:txBody>
          <a:bodyPr/>
          <a:lstStyle/>
          <a:p>
            <a:r>
              <a:rPr lang="en-US" sz="4000" dirty="0"/>
              <a:t>CARIE</a:t>
            </a:r>
          </a:p>
        </p:txBody>
      </p:sp>
    </p:spTree>
    <p:extLst>
      <p:ext uri="{BB962C8B-B14F-4D97-AF65-F5344CB8AC3E}">
        <p14:creationId xmlns:p14="http://schemas.microsoft.com/office/powerpoint/2010/main" val="3343909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4"/>
          </p:nvPr>
        </p:nvSpPr>
        <p:spPr>
          <a:xfrm>
            <a:off x="484909" y="1600200"/>
            <a:ext cx="8243455" cy="4722210"/>
          </a:xfrm>
        </p:spPr>
        <p:txBody>
          <a:bodyPr>
            <a:normAutofit lnSpcReduction="10000"/>
          </a:bodyPr>
          <a:lstStyle/>
          <a:p>
            <a:pPr marL="0" indent="0">
              <a:buNone/>
            </a:pPr>
            <a:r>
              <a:rPr lang="en-US" sz="1600" dirty="0"/>
              <a:t>CARIE</a:t>
            </a:r>
          </a:p>
          <a:p>
            <a:r>
              <a:rPr lang="en-US" sz="1800" dirty="0"/>
              <a:t>A non-profit organization dedicated to improving the quality of life for vulnerable older people. </a:t>
            </a:r>
          </a:p>
          <a:p>
            <a:r>
              <a:rPr lang="en-US" sz="1800" dirty="0"/>
              <a:t>Focus on advocacy through a comprehensive array of activities: inform policy-makers, community education programs, professional training and consultation, and referral using a client-centered approach.</a:t>
            </a:r>
          </a:p>
          <a:p>
            <a:pPr marL="0" indent="0">
              <a:buNone/>
            </a:pPr>
            <a:r>
              <a:rPr lang="en-US" sz="1600" dirty="0"/>
              <a:t>Compass</a:t>
            </a:r>
          </a:p>
          <a:p>
            <a:r>
              <a:rPr lang="en-US" sz="1800" dirty="0"/>
              <a:t>Compass provides pro bono consulting services to nonprofits in the Greater Washington, DC or Greater Philadelphia community. </a:t>
            </a:r>
          </a:p>
          <a:p>
            <a:r>
              <a:rPr lang="en-US" sz="1800" dirty="0"/>
              <a:t>Compass recruits, trains and supports teams of volunteers, mainly MBAs from top business schools, who provide the consulting services.</a:t>
            </a:r>
          </a:p>
          <a:p>
            <a:pPr defTabSz="914400"/>
            <a:endParaRPr lang="en-US" sz="1600" dirty="0"/>
          </a:p>
          <a:p>
            <a:pPr marL="0" indent="0" defTabSz="914400">
              <a:buNone/>
            </a:pPr>
            <a:r>
              <a:rPr lang="en-US" sz="2000" b="1" dirty="0"/>
              <a:t>Objective is to assist CARIE to:</a:t>
            </a:r>
          </a:p>
          <a:p>
            <a:r>
              <a:rPr lang="en-US" sz="2000" b="1" dirty="0"/>
              <a:t>Improve overall board efficacy and impact on organization</a:t>
            </a:r>
          </a:p>
          <a:p>
            <a:r>
              <a:rPr lang="en-US" sz="2000" b="1" dirty="0"/>
              <a:t>Increase overall board member diversity</a:t>
            </a:r>
          </a:p>
          <a:p>
            <a:r>
              <a:rPr lang="en-US" sz="2000" b="1" dirty="0"/>
              <a:t>Increase and ensure board member engagement</a:t>
            </a:r>
          </a:p>
          <a:p>
            <a:pPr lvl="1"/>
            <a:endParaRPr lang="en-US" sz="1400" dirty="0"/>
          </a:p>
        </p:txBody>
      </p:sp>
      <p:sp>
        <p:nvSpPr>
          <p:cNvPr id="2" name="Title 1"/>
          <p:cNvSpPr>
            <a:spLocks noGrp="1"/>
          </p:cNvSpPr>
          <p:nvPr>
            <p:ph type="title"/>
          </p:nvPr>
        </p:nvSpPr>
        <p:spPr/>
        <p:txBody>
          <a:bodyPr/>
          <a:lstStyle/>
          <a:p>
            <a:r>
              <a:rPr lang="en-US" dirty="0"/>
              <a:t>Overview — CARIE/Compass Engagement Letter</a:t>
            </a:r>
          </a:p>
        </p:txBody>
      </p:sp>
    </p:spTree>
    <p:extLst>
      <p:ext uri="{BB962C8B-B14F-4D97-AF65-F5344CB8AC3E}">
        <p14:creationId xmlns:p14="http://schemas.microsoft.com/office/powerpoint/2010/main" val="4229813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4"/>
          </p:nvPr>
        </p:nvSpPr>
        <p:spPr/>
        <p:txBody>
          <a:bodyPr/>
          <a:lstStyle/>
          <a:p>
            <a:r>
              <a:rPr lang="en-US" dirty="0"/>
              <a:t>The mission</a:t>
            </a:r>
          </a:p>
          <a:p>
            <a:pPr lvl="1">
              <a:buFont typeface="Wingdings" panose="05000000000000000000" pitchFamily="2" charset="2"/>
              <a:buChar char="§"/>
            </a:pPr>
            <a:r>
              <a:rPr lang="en-US" dirty="0"/>
              <a:t>A belief in advocating for the rights of the elderly is what draws people to become board members</a:t>
            </a:r>
          </a:p>
          <a:p>
            <a:pPr lvl="1">
              <a:buFont typeface="Wingdings" panose="05000000000000000000" pitchFamily="2" charset="2"/>
              <a:buChar char="§"/>
            </a:pPr>
            <a:r>
              <a:rPr lang="en-US" dirty="0"/>
              <a:t>CARIE is positioned uniquely in its work for the elderly</a:t>
            </a:r>
          </a:p>
          <a:p>
            <a:pPr lvl="1">
              <a:buFont typeface="Wingdings" panose="05000000000000000000" pitchFamily="2" charset="2"/>
              <a:buChar char="§"/>
            </a:pPr>
            <a:r>
              <a:rPr lang="en-US" dirty="0"/>
              <a:t>Many board members joined as a result of family situations involving caring for a close, elderly relative</a:t>
            </a:r>
          </a:p>
          <a:p>
            <a:pPr>
              <a:buFont typeface="Courier New" panose="02070309020205020404" pitchFamily="49" charset="0"/>
              <a:buChar char="o"/>
            </a:pPr>
            <a:r>
              <a:rPr lang="en-US" dirty="0" smtClean="0"/>
              <a:t>Group </a:t>
            </a:r>
            <a:r>
              <a:rPr lang="en-US" dirty="0"/>
              <a:t>activities and fundraisers</a:t>
            </a:r>
          </a:p>
        </p:txBody>
      </p:sp>
      <p:sp>
        <p:nvSpPr>
          <p:cNvPr id="2" name="Title 1"/>
          <p:cNvSpPr>
            <a:spLocks noGrp="1"/>
          </p:cNvSpPr>
          <p:nvPr>
            <p:ph type="title"/>
          </p:nvPr>
        </p:nvSpPr>
        <p:spPr/>
        <p:txBody>
          <a:bodyPr/>
          <a:lstStyle/>
          <a:p>
            <a:r>
              <a:rPr lang="en-US" sz="3200" dirty="0"/>
              <a:t>Overview — CARIE Board Strengths</a:t>
            </a:r>
          </a:p>
        </p:txBody>
      </p:sp>
    </p:spTree>
    <p:extLst>
      <p:ext uri="{BB962C8B-B14F-4D97-AF65-F5344CB8AC3E}">
        <p14:creationId xmlns:p14="http://schemas.microsoft.com/office/powerpoint/2010/main" val="69047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B30101"/>
                </a:solidFill>
              </a:rPr>
              <a:t>Research </a:t>
            </a:r>
            <a:r>
              <a:rPr lang="en-US" dirty="0" smtClean="0">
                <a:solidFill>
                  <a:srgbClr val="B30101"/>
                </a:solidFill>
              </a:rPr>
              <a:t>&amp; gap </a:t>
            </a:r>
            <a:r>
              <a:rPr lang="en-US" dirty="0">
                <a:solidFill>
                  <a:srgbClr val="B30101"/>
                </a:solidFill>
              </a:rPr>
              <a:t>analysis</a:t>
            </a:r>
          </a:p>
        </p:txBody>
      </p:sp>
      <p:sp>
        <p:nvSpPr>
          <p:cNvPr id="3" name="Text Placeholder 2"/>
          <p:cNvSpPr>
            <a:spLocks noGrp="1"/>
          </p:cNvSpPr>
          <p:nvPr>
            <p:ph type="body" idx="1"/>
          </p:nvPr>
        </p:nvSpPr>
        <p:spPr/>
        <p:txBody>
          <a:bodyPr/>
          <a:lstStyle/>
          <a:p>
            <a:r>
              <a:rPr lang="en-US" sz="4000" dirty="0"/>
              <a:t>CARIE</a:t>
            </a:r>
          </a:p>
        </p:txBody>
      </p:sp>
    </p:spTree>
    <p:extLst>
      <p:ext uri="{BB962C8B-B14F-4D97-AF65-F5344CB8AC3E}">
        <p14:creationId xmlns:p14="http://schemas.microsoft.com/office/powerpoint/2010/main" val="38052189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ompass 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7_Office Theme">
  <a:themeElements>
    <a:clrScheme name="17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7_Office Theme">
      <a:majorFont>
        <a:latin typeface="Calibri"/>
        <a:ea typeface="ＭＳ Ｐゴシック"/>
        <a:cs typeface="Arial"/>
      </a:majorFont>
      <a:minorFont>
        <a:latin typeface="Calibri"/>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7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Compass Slide Master.thmx</Template>
  <TotalTime>4570</TotalTime>
  <Words>2394</Words>
  <Application>Microsoft Office PowerPoint</Application>
  <PresentationFormat>On-screen Show (4:3)</PresentationFormat>
  <Paragraphs>249</Paragraphs>
  <Slides>26</Slides>
  <Notes>14</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36" baseType="lpstr">
      <vt:lpstr>ＭＳ Ｐゴシック</vt:lpstr>
      <vt:lpstr>Arial</vt:lpstr>
      <vt:lpstr>Calibri</vt:lpstr>
      <vt:lpstr>Courier New</vt:lpstr>
      <vt:lpstr>Georgia</vt:lpstr>
      <vt:lpstr>Times New Roman</vt:lpstr>
      <vt:lpstr>Wingdings</vt:lpstr>
      <vt:lpstr>Compass Slide Master</vt:lpstr>
      <vt:lpstr>17_Office Theme</vt:lpstr>
      <vt:lpstr>think-cell Slide</vt:lpstr>
      <vt:lpstr>PowerPoint Presentation</vt:lpstr>
      <vt:lpstr>Agenda and Guidelines for Participation</vt:lpstr>
      <vt:lpstr>Executive summary</vt:lpstr>
      <vt:lpstr>Executive Summary – Owning your future as a together and individually</vt:lpstr>
      <vt:lpstr>Top 3 Areas For Board Performance Improvement Recommendations</vt:lpstr>
      <vt:lpstr>Project Overview</vt:lpstr>
      <vt:lpstr>Overview — CARIE/Compass Engagement Letter</vt:lpstr>
      <vt:lpstr>Overview — CARIE Board Strengths</vt:lpstr>
      <vt:lpstr>Research &amp; gap analysis</vt:lpstr>
      <vt:lpstr>Research — Industry</vt:lpstr>
      <vt:lpstr>Research — Industry</vt:lpstr>
      <vt:lpstr>Research — Primary Funding Sources </vt:lpstr>
      <vt:lpstr>Research — Feedback from Current Board </vt:lpstr>
      <vt:lpstr>Research — Lack of balance</vt:lpstr>
      <vt:lpstr>Strategic Planning Recommendations</vt:lpstr>
      <vt:lpstr>Strategic Planning — Overview</vt:lpstr>
      <vt:lpstr>Strategic Planning — Recommendation </vt:lpstr>
      <vt:lpstr>Board Development Recommendations</vt:lpstr>
      <vt:lpstr>PowerPoint Presentation</vt:lpstr>
      <vt:lpstr>PowerPoint Presentation</vt:lpstr>
      <vt:lpstr>PowerPoint Presentation</vt:lpstr>
      <vt:lpstr>Board Engagement Recommendations</vt:lpstr>
      <vt:lpstr>Board Engagement — Role Clarity &amp; Engagement</vt:lpstr>
      <vt:lpstr>Board Engagement — Role Clarity &amp; Engagement Recommendations</vt:lpstr>
      <vt:lpstr>Board Engagement — Onboarding Recommendation</vt:lpstr>
      <vt:lpstr>Next Steps</vt:lpstr>
    </vt:vector>
  </TitlesOfParts>
  <Company>Temple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Charmel L. Sippio</dc:creator>
  <cp:lastModifiedBy>Diane Menio</cp:lastModifiedBy>
  <cp:revision>119</cp:revision>
  <cp:lastPrinted>2016-05-19T14:42:49Z</cp:lastPrinted>
  <dcterms:created xsi:type="dcterms:W3CDTF">2016-03-15T17:37:25Z</dcterms:created>
  <dcterms:modified xsi:type="dcterms:W3CDTF">2016-05-19T14:43:32Z</dcterms:modified>
</cp:coreProperties>
</file>