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 id="2147483732" r:id="rId5"/>
    <p:sldMasterId id="2147483744" r:id="rId6"/>
    <p:sldMasterId id="2147483756" r:id="rId7"/>
    <p:sldMasterId id="2147483768" r:id="rId8"/>
    <p:sldMasterId id="2147483780" r:id="rId9"/>
  </p:sldMasterIdLst>
  <p:notesMasterIdLst>
    <p:notesMasterId r:id="rId61"/>
  </p:notesMasterIdLst>
  <p:handoutMasterIdLst>
    <p:handoutMasterId r:id="rId62"/>
  </p:handoutMasterIdLst>
  <p:sldIdLst>
    <p:sldId id="389" r:id="rId10"/>
    <p:sldId id="390" r:id="rId11"/>
    <p:sldId id="391" r:id="rId12"/>
    <p:sldId id="392" r:id="rId13"/>
    <p:sldId id="393" r:id="rId14"/>
    <p:sldId id="258" r:id="rId15"/>
    <p:sldId id="260" r:id="rId16"/>
    <p:sldId id="332" r:id="rId17"/>
    <p:sldId id="355" r:id="rId18"/>
    <p:sldId id="354" r:id="rId19"/>
    <p:sldId id="294" r:id="rId20"/>
    <p:sldId id="371" r:id="rId21"/>
    <p:sldId id="356" r:id="rId22"/>
    <p:sldId id="357" r:id="rId23"/>
    <p:sldId id="369" r:id="rId24"/>
    <p:sldId id="310" r:id="rId25"/>
    <p:sldId id="377" r:id="rId26"/>
    <p:sldId id="378" r:id="rId27"/>
    <p:sldId id="379" r:id="rId28"/>
    <p:sldId id="358" r:id="rId29"/>
    <p:sldId id="381" r:id="rId30"/>
    <p:sldId id="359" r:id="rId31"/>
    <p:sldId id="387" r:id="rId32"/>
    <p:sldId id="367" r:id="rId33"/>
    <p:sldId id="380" r:id="rId34"/>
    <p:sldId id="374" r:id="rId35"/>
    <p:sldId id="375" r:id="rId36"/>
    <p:sldId id="376" r:id="rId37"/>
    <p:sldId id="333" r:id="rId38"/>
    <p:sldId id="360" r:id="rId39"/>
    <p:sldId id="341" r:id="rId40"/>
    <p:sldId id="373" r:id="rId41"/>
    <p:sldId id="372" r:id="rId42"/>
    <p:sldId id="370" r:id="rId43"/>
    <p:sldId id="364" r:id="rId44"/>
    <p:sldId id="383" r:id="rId45"/>
    <p:sldId id="366" r:id="rId46"/>
    <p:sldId id="362" r:id="rId47"/>
    <p:sldId id="363" r:id="rId48"/>
    <p:sldId id="385" r:id="rId49"/>
    <p:sldId id="386" r:id="rId50"/>
    <p:sldId id="339" r:id="rId51"/>
    <p:sldId id="384" r:id="rId52"/>
    <p:sldId id="345" r:id="rId53"/>
    <p:sldId id="346" r:id="rId54"/>
    <p:sldId id="348" r:id="rId55"/>
    <p:sldId id="368" r:id="rId56"/>
    <p:sldId id="347" r:id="rId57"/>
    <p:sldId id="284" r:id="rId58"/>
    <p:sldId id="394" r:id="rId59"/>
    <p:sldId id="395"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263" autoAdjust="0"/>
  </p:normalViewPr>
  <p:slideViewPr>
    <p:cSldViewPr snapToGrid="0">
      <p:cViewPr varScale="1">
        <p:scale>
          <a:sx n="49" d="100"/>
          <a:sy n="49" d="100"/>
        </p:scale>
        <p:origin x="43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3408"/>
          </a:xfrm>
          <a:prstGeom prst="rect">
            <a:avLst/>
          </a:prstGeom>
        </p:spPr>
        <p:txBody>
          <a:bodyPr vert="horz" lIns="92492" tIns="46246" rIns="92492" bIns="46246" rtlCol="0"/>
          <a:lstStyle>
            <a:lvl1pPr algn="r">
              <a:defRPr sz="1200"/>
            </a:lvl1pPr>
          </a:lstStyle>
          <a:p>
            <a:fld id="{D68E0C81-C8AE-4296-938A-FF44D43A62A5}" type="datetimeFigureOut">
              <a:rPr lang="en-US" smtClean="0"/>
              <a:t>10/8/2015</a:t>
            </a:fld>
            <a:endParaRPr lang="en-US"/>
          </a:p>
        </p:txBody>
      </p:sp>
      <p:sp>
        <p:nvSpPr>
          <p:cNvPr id="4" name="Footer Placeholder 3"/>
          <p:cNvSpPr>
            <a:spLocks noGrp="1"/>
          </p:cNvSpPr>
          <p:nvPr>
            <p:ph type="ftr" sz="quarter" idx="2"/>
          </p:nvPr>
        </p:nvSpPr>
        <p:spPr>
          <a:xfrm>
            <a:off x="0" y="8772671"/>
            <a:ext cx="3037840"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71"/>
            <a:ext cx="3037840" cy="463407"/>
          </a:xfrm>
          <a:prstGeom prst="rect">
            <a:avLst/>
          </a:prstGeom>
        </p:spPr>
        <p:txBody>
          <a:bodyPr vert="horz" lIns="92492" tIns="46246" rIns="92492" bIns="46246" rtlCol="0" anchor="b"/>
          <a:lstStyle>
            <a:lvl1pPr algn="r">
              <a:defRPr sz="1200"/>
            </a:lvl1pPr>
          </a:lstStyle>
          <a:p>
            <a:fld id="{E1368A23-BD54-4741-A2C4-BFEEAFC63CFB}" type="slidenum">
              <a:rPr lang="en-US" smtClean="0"/>
              <a:t>‹#›</a:t>
            </a:fld>
            <a:endParaRPr lang="en-US"/>
          </a:p>
        </p:txBody>
      </p:sp>
    </p:spTree>
    <p:extLst>
      <p:ext uri="{BB962C8B-B14F-4D97-AF65-F5344CB8AC3E}">
        <p14:creationId xmlns:p14="http://schemas.microsoft.com/office/powerpoint/2010/main" val="4143176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70939" y="1"/>
            <a:ext cx="3037840" cy="463408"/>
          </a:xfrm>
          <a:prstGeom prst="rect">
            <a:avLst/>
          </a:prstGeom>
        </p:spPr>
        <p:txBody>
          <a:bodyPr vert="horz" lIns="92492" tIns="46246" rIns="92492" bIns="46246" rtlCol="0"/>
          <a:lstStyle>
            <a:lvl1pPr algn="r">
              <a:defRPr sz="1200"/>
            </a:lvl1pPr>
          </a:lstStyle>
          <a:p>
            <a:fld id="{F1B41A6D-CE85-4695-93C8-E7FCE83EBC66}" type="datetimeFigureOut">
              <a:rPr lang="en-US" smtClean="0"/>
              <a:t>10/8/2015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701041" y="4444863"/>
            <a:ext cx="560832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1"/>
            <a:ext cx="3037840"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1"/>
            <a:ext cx="3037840" cy="463407"/>
          </a:xfrm>
          <a:prstGeom prst="rect">
            <a:avLst/>
          </a:prstGeom>
        </p:spPr>
        <p:txBody>
          <a:bodyPr vert="horz" lIns="92492" tIns="46246" rIns="92492" bIns="46246" rtlCol="0" anchor="b"/>
          <a:lstStyle>
            <a:lvl1pPr algn="r">
              <a:defRPr sz="1200"/>
            </a:lvl1pPr>
          </a:lstStyle>
          <a:p>
            <a:fld id="{31796A34-84C5-4B6C-A727-7D490DBCB18A}" type="slidenum">
              <a:rPr lang="en-US" smtClean="0"/>
              <a:t>‹#›</a:t>
            </a:fld>
            <a:endParaRPr lang="en-US"/>
          </a:p>
        </p:txBody>
      </p:sp>
    </p:spTree>
    <p:extLst>
      <p:ext uri="{BB962C8B-B14F-4D97-AF65-F5344CB8AC3E}">
        <p14:creationId xmlns:p14="http://schemas.microsoft.com/office/powerpoint/2010/main" val="21990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FC660-8A97-4C83-A268-42B4DAB29230}" type="slidenum">
              <a:rPr lang="en-US" altLang="en-US">
                <a:solidFill>
                  <a:prstClr val="black"/>
                </a:solidFill>
              </a:rPr>
              <a:pPr>
                <a:defRPr/>
              </a:pPr>
              <a:t>6</a:t>
            </a:fld>
            <a:endParaRPr lang="en-US" altLang="en-US">
              <a:solidFill>
                <a:prstClr val="black"/>
              </a:solidFill>
            </a:endParaRPr>
          </a:p>
        </p:txBody>
      </p:sp>
    </p:spTree>
    <p:extLst>
      <p:ext uri="{BB962C8B-B14F-4D97-AF65-F5344CB8AC3E}">
        <p14:creationId xmlns:p14="http://schemas.microsoft.com/office/powerpoint/2010/main" val="369796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15</a:t>
            </a:fld>
            <a:endParaRPr lang="en-US" altLang="en-US">
              <a:solidFill>
                <a:prstClr val="black"/>
              </a:solidFill>
            </a:endParaRPr>
          </a:p>
        </p:txBody>
      </p:sp>
    </p:spTree>
    <p:extLst>
      <p:ext uri="{BB962C8B-B14F-4D97-AF65-F5344CB8AC3E}">
        <p14:creationId xmlns:p14="http://schemas.microsoft.com/office/powerpoint/2010/main" val="294319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16</a:t>
            </a:fld>
            <a:endParaRPr lang="en-US" altLang="en-US">
              <a:solidFill>
                <a:prstClr val="black"/>
              </a:solidFill>
            </a:endParaRPr>
          </a:p>
        </p:txBody>
      </p:sp>
    </p:spTree>
    <p:extLst>
      <p:ext uri="{BB962C8B-B14F-4D97-AF65-F5344CB8AC3E}">
        <p14:creationId xmlns:p14="http://schemas.microsoft.com/office/powerpoint/2010/main" val="87453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17</a:t>
            </a:fld>
            <a:endParaRPr lang="en-US" altLang="en-US">
              <a:solidFill>
                <a:prstClr val="black"/>
              </a:solidFill>
            </a:endParaRPr>
          </a:p>
        </p:txBody>
      </p:sp>
    </p:spTree>
    <p:extLst>
      <p:ext uri="{BB962C8B-B14F-4D97-AF65-F5344CB8AC3E}">
        <p14:creationId xmlns:p14="http://schemas.microsoft.com/office/powerpoint/2010/main" val="406772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18</a:t>
            </a:fld>
            <a:endParaRPr lang="en-US" altLang="en-US">
              <a:solidFill>
                <a:prstClr val="black"/>
              </a:solidFill>
            </a:endParaRPr>
          </a:p>
        </p:txBody>
      </p:sp>
    </p:spTree>
    <p:extLst>
      <p:ext uri="{BB962C8B-B14F-4D97-AF65-F5344CB8AC3E}">
        <p14:creationId xmlns:p14="http://schemas.microsoft.com/office/powerpoint/2010/main" val="376104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19</a:t>
            </a:fld>
            <a:endParaRPr lang="en-US" altLang="en-US">
              <a:solidFill>
                <a:prstClr val="black"/>
              </a:solidFill>
            </a:endParaRPr>
          </a:p>
        </p:txBody>
      </p:sp>
    </p:spTree>
    <p:extLst>
      <p:ext uri="{BB962C8B-B14F-4D97-AF65-F5344CB8AC3E}">
        <p14:creationId xmlns:p14="http://schemas.microsoft.com/office/powerpoint/2010/main" val="383638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20</a:t>
            </a:fld>
            <a:endParaRPr lang="en-US" altLang="en-US">
              <a:solidFill>
                <a:prstClr val="black"/>
              </a:solidFill>
            </a:endParaRPr>
          </a:p>
        </p:txBody>
      </p:sp>
    </p:spTree>
    <p:extLst>
      <p:ext uri="{BB962C8B-B14F-4D97-AF65-F5344CB8AC3E}">
        <p14:creationId xmlns:p14="http://schemas.microsoft.com/office/powerpoint/2010/main" val="328731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21</a:t>
            </a:fld>
            <a:endParaRPr lang="en-US" altLang="en-US">
              <a:solidFill>
                <a:prstClr val="black"/>
              </a:solidFill>
            </a:endParaRPr>
          </a:p>
        </p:txBody>
      </p:sp>
    </p:spTree>
    <p:extLst>
      <p:ext uri="{BB962C8B-B14F-4D97-AF65-F5344CB8AC3E}">
        <p14:creationId xmlns:p14="http://schemas.microsoft.com/office/powerpoint/2010/main" val="2294572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22</a:t>
            </a:fld>
            <a:endParaRPr lang="en-US" altLang="en-US">
              <a:solidFill>
                <a:prstClr val="black"/>
              </a:solidFill>
            </a:endParaRPr>
          </a:p>
        </p:txBody>
      </p:sp>
    </p:spTree>
    <p:extLst>
      <p:ext uri="{BB962C8B-B14F-4D97-AF65-F5344CB8AC3E}">
        <p14:creationId xmlns:p14="http://schemas.microsoft.com/office/powerpoint/2010/main" val="175879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23</a:t>
            </a:fld>
            <a:endParaRPr lang="en-US" altLang="en-US">
              <a:solidFill>
                <a:prstClr val="black"/>
              </a:solidFill>
            </a:endParaRPr>
          </a:p>
        </p:txBody>
      </p:sp>
    </p:spTree>
    <p:extLst>
      <p:ext uri="{BB962C8B-B14F-4D97-AF65-F5344CB8AC3E}">
        <p14:creationId xmlns:p14="http://schemas.microsoft.com/office/powerpoint/2010/main" val="347156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24</a:t>
            </a:fld>
            <a:endParaRPr lang="en-US" altLang="en-US">
              <a:solidFill>
                <a:prstClr val="black"/>
              </a:solidFill>
            </a:endParaRPr>
          </a:p>
        </p:txBody>
      </p:sp>
    </p:spTree>
    <p:extLst>
      <p:ext uri="{BB962C8B-B14F-4D97-AF65-F5344CB8AC3E}">
        <p14:creationId xmlns:p14="http://schemas.microsoft.com/office/powerpoint/2010/main" val="158294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916">
              <a:spcBef>
                <a:spcPct val="0"/>
              </a:spcBef>
              <a:defRPr/>
            </a:pPr>
            <a:r>
              <a:rPr lang="en-US" altLang="en-US" dirty="0" smtClean="0"/>
              <a:t>Before we jump into the webinar, a</a:t>
            </a:r>
            <a:r>
              <a:rPr lang="en-US" altLang="en-US" baseline="0" dirty="0" smtClean="0"/>
              <a:t> bit of background.  As of March, we are Justice in Aging, a </a:t>
            </a:r>
            <a:r>
              <a:rPr lang="en-US" dirty="0" smtClean="0"/>
              <a:t>non-profit organization that fights senior poverty through law.  You may know from</a:t>
            </a:r>
            <a:r>
              <a:rPr lang="en-US" baseline="0" dirty="0" smtClean="0"/>
              <a:t> our former name, the National Senior Citizens Law Center (NSCLC). We’re the same organization, and same mission of securing health and economic security for low income seniors. </a:t>
            </a:r>
          </a:p>
          <a:p>
            <a:pPr defTabSz="924916">
              <a:spcBef>
                <a:spcPct val="0"/>
              </a:spcBef>
              <a:defRPr/>
            </a:pPr>
            <a:endParaRPr lang="en-US" altLang="en-US" baseline="0" dirty="0" smtClean="0"/>
          </a:p>
          <a:p>
            <a:pPr defTabSz="924916">
              <a:spcBef>
                <a:spcPct val="0"/>
              </a:spcBef>
              <a:defRPr/>
            </a:pPr>
            <a:r>
              <a:rPr lang="en-US" altLang="en-US" baseline="0" dirty="0" smtClean="0"/>
              <a:t>Feel free to check out our website, justiceinaging.org to learn more.</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B84D58-8D1D-4FD9-8299-4A83EC048675}" type="slidenum">
              <a:rPr lang="en-US" altLang="en-US">
                <a:solidFill>
                  <a:prstClr val="black"/>
                </a:solidFill>
              </a:rPr>
              <a:pPr>
                <a:spcBef>
                  <a:spcPct val="0"/>
                </a:spcBef>
              </a:pPr>
              <a:t>7</a:t>
            </a:fld>
            <a:endParaRPr lang="en-US" altLang="en-US">
              <a:solidFill>
                <a:prstClr val="black"/>
              </a:solidFill>
            </a:endParaRPr>
          </a:p>
        </p:txBody>
      </p:sp>
    </p:spTree>
    <p:extLst>
      <p:ext uri="{BB962C8B-B14F-4D97-AF65-F5344CB8AC3E}">
        <p14:creationId xmlns:p14="http://schemas.microsoft.com/office/powerpoint/2010/main" val="1358961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25</a:t>
            </a:fld>
            <a:endParaRPr lang="en-US" altLang="en-US">
              <a:solidFill>
                <a:prstClr val="black"/>
              </a:solidFill>
            </a:endParaRPr>
          </a:p>
        </p:txBody>
      </p:sp>
    </p:spTree>
    <p:extLst>
      <p:ext uri="{BB962C8B-B14F-4D97-AF65-F5344CB8AC3E}">
        <p14:creationId xmlns:p14="http://schemas.microsoft.com/office/powerpoint/2010/main" val="1801994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26</a:t>
            </a:fld>
            <a:endParaRPr lang="en-US" altLang="en-US">
              <a:solidFill>
                <a:prstClr val="black"/>
              </a:solidFill>
            </a:endParaRPr>
          </a:p>
        </p:txBody>
      </p:sp>
    </p:spTree>
    <p:extLst>
      <p:ext uri="{BB962C8B-B14F-4D97-AF65-F5344CB8AC3E}">
        <p14:creationId xmlns:p14="http://schemas.microsoft.com/office/powerpoint/2010/main" val="349670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27</a:t>
            </a:fld>
            <a:endParaRPr lang="en-US" altLang="en-US">
              <a:solidFill>
                <a:prstClr val="black"/>
              </a:solidFill>
            </a:endParaRPr>
          </a:p>
        </p:txBody>
      </p:sp>
    </p:spTree>
    <p:extLst>
      <p:ext uri="{BB962C8B-B14F-4D97-AF65-F5344CB8AC3E}">
        <p14:creationId xmlns:p14="http://schemas.microsoft.com/office/powerpoint/2010/main" val="114143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28</a:t>
            </a:fld>
            <a:endParaRPr lang="en-US" altLang="en-US">
              <a:solidFill>
                <a:prstClr val="black"/>
              </a:solidFill>
            </a:endParaRPr>
          </a:p>
        </p:txBody>
      </p:sp>
    </p:spTree>
    <p:extLst>
      <p:ext uri="{BB962C8B-B14F-4D97-AF65-F5344CB8AC3E}">
        <p14:creationId xmlns:p14="http://schemas.microsoft.com/office/powerpoint/2010/main" val="185120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29</a:t>
            </a:fld>
            <a:endParaRPr lang="en-US" altLang="en-US">
              <a:solidFill>
                <a:prstClr val="black"/>
              </a:solidFill>
            </a:endParaRPr>
          </a:p>
        </p:txBody>
      </p:sp>
    </p:spTree>
    <p:extLst>
      <p:ext uri="{BB962C8B-B14F-4D97-AF65-F5344CB8AC3E}">
        <p14:creationId xmlns:p14="http://schemas.microsoft.com/office/powerpoint/2010/main" val="5890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30</a:t>
            </a:fld>
            <a:endParaRPr lang="en-US" altLang="en-US">
              <a:solidFill>
                <a:prstClr val="black"/>
              </a:solidFill>
            </a:endParaRPr>
          </a:p>
        </p:txBody>
      </p:sp>
    </p:spTree>
    <p:extLst>
      <p:ext uri="{BB962C8B-B14F-4D97-AF65-F5344CB8AC3E}">
        <p14:creationId xmlns:p14="http://schemas.microsoft.com/office/powerpoint/2010/main" val="510148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31</a:t>
            </a:fld>
            <a:endParaRPr lang="en-US" altLang="en-US">
              <a:solidFill>
                <a:prstClr val="black"/>
              </a:solidFill>
            </a:endParaRPr>
          </a:p>
        </p:txBody>
      </p:sp>
    </p:spTree>
    <p:extLst>
      <p:ext uri="{BB962C8B-B14F-4D97-AF65-F5344CB8AC3E}">
        <p14:creationId xmlns:p14="http://schemas.microsoft.com/office/powerpoint/2010/main" val="2630692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32</a:t>
            </a:fld>
            <a:endParaRPr lang="en-US" altLang="en-US">
              <a:solidFill>
                <a:prstClr val="black"/>
              </a:solidFill>
            </a:endParaRPr>
          </a:p>
        </p:txBody>
      </p:sp>
    </p:spTree>
    <p:extLst>
      <p:ext uri="{BB962C8B-B14F-4D97-AF65-F5344CB8AC3E}">
        <p14:creationId xmlns:p14="http://schemas.microsoft.com/office/powerpoint/2010/main" val="37790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33</a:t>
            </a:fld>
            <a:endParaRPr lang="en-US" altLang="en-US">
              <a:solidFill>
                <a:prstClr val="black"/>
              </a:solidFill>
            </a:endParaRPr>
          </a:p>
        </p:txBody>
      </p:sp>
    </p:spTree>
    <p:extLst>
      <p:ext uri="{BB962C8B-B14F-4D97-AF65-F5344CB8AC3E}">
        <p14:creationId xmlns:p14="http://schemas.microsoft.com/office/powerpoint/2010/main" val="355091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34</a:t>
            </a:fld>
            <a:endParaRPr lang="en-US" altLang="en-US">
              <a:solidFill>
                <a:prstClr val="black"/>
              </a:solidFill>
            </a:endParaRPr>
          </a:p>
        </p:txBody>
      </p:sp>
    </p:spTree>
    <p:extLst>
      <p:ext uri="{BB962C8B-B14F-4D97-AF65-F5344CB8AC3E}">
        <p14:creationId xmlns:p14="http://schemas.microsoft.com/office/powerpoint/2010/main" val="63142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8</a:t>
            </a:fld>
            <a:endParaRPr lang="en-US" altLang="en-US">
              <a:solidFill>
                <a:prstClr val="black"/>
              </a:solidFill>
            </a:endParaRPr>
          </a:p>
        </p:txBody>
      </p:sp>
    </p:spTree>
    <p:extLst>
      <p:ext uri="{BB962C8B-B14F-4D97-AF65-F5344CB8AC3E}">
        <p14:creationId xmlns:p14="http://schemas.microsoft.com/office/powerpoint/2010/main" val="2953204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35</a:t>
            </a:fld>
            <a:endParaRPr lang="en-US" altLang="en-US">
              <a:solidFill>
                <a:prstClr val="black"/>
              </a:solidFill>
            </a:endParaRPr>
          </a:p>
        </p:txBody>
      </p:sp>
    </p:spTree>
    <p:extLst>
      <p:ext uri="{BB962C8B-B14F-4D97-AF65-F5344CB8AC3E}">
        <p14:creationId xmlns:p14="http://schemas.microsoft.com/office/powerpoint/2010/main" val="122676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36</a:t>
            </a:fld>
            <a:endParaRPr lang="en-US" altLang="en-US">
              <a:solidFill>
                <a:prstClr val="black"/>
              </a:solidFill>
            </a:endParaRPr>
          </a:p>
        </p:txBody>
      </p:sp>
    </p:spTree>
    <p:extLst>
      <p:ext uri="{BB962C8B-B14F-4D97-AF65-F5344CB8AC3E}">
        <p14:creationId xmlns:p14="http://schemas.microsoft.com/office/powerpoint/2010/main" val="403186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37</a:t>
            </a:fld>
            <a:endParaRPr lang="en-US" altLang="en-US">
              <a:solidFill>
                <a:prstClr val="black"/>
              </a:solidFill>
            </a:endParaRPr>
          </a:p>
        </p:txBody>
      </p:sp>
    </p:spTree>
    <p:extLst>
      <p:ext uri="{BB962C8B-B14F-4D97-AF65-F5344CB8AC3E}">
        <p14:creationId xmlns:p14="http://schemas.microsoft.com/office/powerpoint/2010/main" val="1341101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38</a:t>
            </a:fld>
            <a:endParaRPr lang="en-US" altLang="en-US">
              <a:solidFill>
                <a:prstClr val="black"/>
              </a:solidFill>
            </a:endParaRPr>
          </a:p>
        </p:txBody>
      </p:sp>
    </p:spTree>
    <p:extLst>
      <p:ext uri="{BB962C8B-B14F-4D97-AF65-F5344CB8AC3E}">
        <p14:creationId xmlns:p14="http://schemas.microsoft.com/office/powerpoint/2010/main" val="15898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39</a:t>
            </a:fld>
            <a:endParaRPr lang="en-US" altLang="en-US">
              <a:solidFill>
                <a:prstClr val="black"/>
              </a:solidFill>
            </a:endParaRPr>
          </a:p>
        </p:txBody>
      </p:sp>
    </p:spTree>
    <p:extLst>
      <p:ext uri="{BB962C8B-B14F-4D97-AF65-F5344CB8AC3E}">
        <p14:creationId xmlns:p14="http://schemas.microsoft.com/office/powerpoint/2010/main" val="2061011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40</a:t>
            </a:fld>
            <a:endParaRPr lang="en-US" altLang="en-US">
              <a:solidFill>
                <a:prstClr val="black"/>
              </a:solidFill>
            </a:endParaRPr>
          </a:p>
        </p:txBody>
      </p:sp>
    </p:spTree>
    <p:extLst>
      <p:ext uri="{BB962C8B-B14F-4D97-AF65-F5344CB8AC3E}">
        <p14:creationId xmlns:p14="http://schemas.microsoft.com/office/powerpoint/2010/main" val="1001419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41</a:t>
            </a:fld>
            <a:endParaRPr lang="en-US" altLang="en-US">
              <a:solidFill>
                <a:prstClr val="black"/>
              </a:solidFill>
            </a:endParaRPr>
          </a:p>
        </p:txBody>
      </p:sp>
    </p:spTree>
    <p:extLst>
      <p:ext uri="{BB962C8B-B14F-4D97-AF65-F5344CB8AC3E}">
        <p14:creationId xmlns:p14="http://schemas.microsoft.com/office/powerpoint/2010/main" val="1651245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42</a:t>
            </a:fld>
            <a:endParaRPr lang="en-US" altLang="en-US">
              <a:solidFill>
                <a:prstClr val="black"/>
              </a:solidFill>
            </a:endParaRPr>
          </a:p>
        </p:txBody>
      </p:sp>
    </p:spTree>
    <p:extLst>
      <p:ext uri="{BB962C8B-B14F-4D97-AF65-F5344CB8AC3E}">
        <p14:creationId xmlns:p14="http://schemas.microsoft.com/office/powerpoint/2010/main" val="28115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43</a:t>
            </a:fld>
            <a:endParaRPr lang="en-US" altLang="en-US">
              <a:solidFill>
                <a:prstClr val="black"/>
              </a:solidFill>
            </a:endParaRPr>
          </a:p>
        </p:txBody>
      </p:sp>
    </p:spTree>
    <p:extLst>
      <p:ext uri="{BB962C8B-B14F-4D97-AF65-F5344CB8AC3E}">
        <p14:creationId xmlns:p14="http://schemas.microsoft.com/office/powerpoint/2010/main" val="1346415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44</a:t>
            </a:fld>
            <a:endParaRPr lang="en-US" altLang="en-US">
              <a:solidFill>
                <a:prstClr val="black"/>
              </a:solidFill>
            </a:endParaRPr>
          </a:p>
        </p:txBody>
      </p:sp>
    </p:spTree>
    <p:extLst>
      <p:ext uri="{BB962C8B-B14F-4D97-AF65-F5344CB8AC3E}">
        <p14:creationId xmlns:p14="http://schemas.microsoft.com/office/powerpoint/2010/main" val="72643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9</a:t>
            </a:fld>
            <a:endParaRPr lang="en-US" altLang="en-US">
              <a:solidFill>
                <a:prstClr val="black"/>
              </a:solidFill>
            </a:endParaRPr>
          </a:p>
        </p:txBody>
      </p:sp>
    </p:spTree>
    <p:extLst>
      <p:ext uri="{BB962C8B-B14F-4D97-AF65-F5344CB8AC3E}">
        <p14:creationId xmlns:p14="http://schemas.microsoft.com/office/powerpoint/2010/main" val="3785540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45</a:t>
            </a:fld>
            <a:endParaRPr lang="en-US" altLang="en-US">
              <a:solidFill>
                <a:prstClr val="black"/>
              </a:solidFill>
            </a:endParaRPr>
          </a:p>
        </p:txBody>
      </p:sp>
    </p:spTree>
    <p:extLst>
      <p:ext uri="{BB962C8B-B14F-4D97-AF65-F5344CB8AC3E}">
        <p14:creationId xmlns:p14="http://schemas.microsoft.com/office/powerpoint/2010/main" val="3865394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46</a:t>
            </a:fld>
            <a:endParaRPr lang="en-US" altLang="en-US">
              <a:solidFill>
                <a:prstClr val="black"/>
              </a:solidFill>
            </a:endParaRPr>
          </a:p>
        </p:txBody>
      </p:sp>
    </p:spTree>
    <p:extLst>
      <p:ext uri="{BB962C8B-B14F-4D97-AF65-F5344CB8AC3E}">
        <p14:creationId xmlns:p14="http://schemas.microsoft.com/office/powerpoint/2010/main" val="865191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47</a:t>
            </a:fld>
            <a:endParaRPr lang="en-US" altLang="en-US">
              <a:solidFill>
                <a:prstClr val="black"/>
              </a:solidFill>
            </a:endParaRPr>
          </a:p>
        </p:txBody>
      </p:sp>
    </p:spTree>
    <p:extLst>
      <p:ext uri="{BB962C8B-B14F-4D97-AF65-F5344CB8AC3E}">
        <p14:creationId xmlns:p14="http://schemas.microsoft.com/office/powerpoint/2010/main" val="2355199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48</a:t>
            </a:fld>
            <a:endParaRPr lang="en-US" altLang="en-US">
              <a:solidFill>
                <a:prstClr val="black"/>
              </a:solidFill>
            </a:endParaRPr>
          </a:p>
        </p:txBody>
      </p:sp>
    </p:spTree>
    <p:extLst>
      <p:ext uri="{BB962C8B-B14F-4D97-AF65-F5344CB8AC3E}">
        <p14:creationId xmlns:p14="http://schemas.microsoft.com/office/powerpoint/2010/main" val="427382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7C44D4-747A-4C2E-9A93-373CF6A2DA48}" type="slidenum">
              <a:rPr lang="en-US" altLang="en-US">
                <a:solidFill>
                  <a:prstClr val="black"/>
                </a:solidFill>
              </a:rPr>
              <a:pPr>
                <a:spcBef>
                  <a:spcPct val="0"/>
                </a:spcBef>
              </a:pPr>
              <a:t>49</a:t>
            </a:fld>
            <a:endParaRPr lang="en-US" altLang="en-US">
              <a:solidFill>
                <a:prstClr val="black"/>
              </a:solidFill>
            </a:endParaRPr>
          </a:p>
        </p:txBody>
      </p:sp>
    </p:spTree>
    <p:extLst>
      <p:ext uri="{BB962C8B-B14F-4D97-AF65-F5344CB8AC3E}">
        <p14:creationId xmlns:p14="http://schemas.microsoft.com/office/powerpoint/2010/main" val="1115525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next were added after the webinar</a:t>
            </a:r>
            <a:r>
              <a:rPr lang="en-US" baseline="0" dirty="0" smtClean="0"/>
              <a:t> to share additional information Eric shared in follow-up to questions asked during the webinar.</a:t>
            </a:r>
            <a:endParaRPr lang="en-US" dirty="0"/>
          </a:p>
        </p:txBody>
      </p:sp>
      <p:sp>
        <p:nvSpPr>
          <p:cNvPr id="4" name="Slide Number Placeholder 3"/>
          <p:cNvSpPr>
            <a:spLocks noGrp="1"/>
          </p:cNvSpPr>
          <p:nvPr>
            <p:ph type="sldNum" sz="quarter" idx="10"/>
          </p:nvPr>
        </p:nvSpPr>
        <p:spPr/>
        <p:txBody>
          <a:bodyPr/>
          <a:lstStyle/>
          <a:p>
            <a:fld id="{31796A34-84C5-4B6C-A727-7D490DBCB18A}" type="slidenum">
              <a:rPr lang="en-US" smtClean="0"/>
              <a:t>50</a:t>
            </a:fld>
            <a:endParaRPr lang="en-US"/>
          </a:p>
        </p:txBody>
      </p:sp>
    </p:spTree>
    <p:extLst>
      <p:ext uri="{BB962C8B-B14F-4D97-AF65-F5344CB8AC3E}">
        <p14:creationId xmlns:p14="http://schemas.microsoft.com/office/powerpoint/2010/main" val="2590020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96A34-84C5-4B6C-A727-7D490DBCB18A}" type="slidenum">
              <a:rPr lang="en-US" smtClean="0"/>
              <a:t>51</a:t>
            </a:fld>
            <a:endParaRPr lang="en-US"/>
          </a:p>
        </p:txBody>
      </p:sp>
    </p:spTree>
    <p:extLst>
      <p:ext uri="{BB962C8B-B14F-4D97-AF65-F5344CB8AC3E}">
        <p14:creationId xmlns:p14="http://schemas.microsoft.com/office/powerpoint/2010/main" val="88161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10</a:t>
            </a:fld>
            <a:endParaRPr lang="en-US" altLang="en-US">
              <a:solidFill>
                <a:prstClr val="black"/>
              </a:solidFill>
            </a:endParaRPr>
          </a:p>
        </p:txBody>
      </p:sp>
    </p:spTree>
    <p:extLst>
      <p:ext uri="{BB962C8B-B14F-4D97-AF65-F5344CB8AC3E}">
        <p14:creationId xmlns:p14="http://schemas.microsoft.com/office/powerpoint/2010/main" val="108867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11</a:t>
            </a:fld>
            <a:endParaRPr lang="en-US" altLang="en-US">
              <a:solidFill>
                <a:prstClr val="black"/>
              </a:solidFill>
            </a:endParaRPr>
          </a:p>
        </p:txBody>
      </p:sp>
    </p:spTree>
    <p:extLst>
      <p:ext uri="{BB962C8B-B14F-4D97-AF65-F5344CB8AC3E}">
        <p14:creationId xmlns:p14="http://schemas.microsoft.com/office/powerpoint/2010/main" val="11900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12</a:t>
            </a:fld>
            <a:endParaRPr lang="en-US" altLang="en-US">
              <a:solidFill>
                <a:prstClr val="black"/>
              </a:solidFill>
            </a:endParaRPr>
          </a:p>
        </p:txBody>
      </p:sp>
    </p:spTree>
    <p:extLst>
      <p:ext uri="{BB962C8B-B14F-4D97-AF65-F5344CB8AC3E}">
        <p14:creationId xmlns:p14="http://schemas.microsoft.com/office/powerpoint/2010/main" val="386401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13</a:t>
            </a:fld>
            <a:endParaRPr lang="en-US" altLang="en-US">
              <a:solidFill>
                <a:prstClr val="black"/>
              </a:solidFill>
            </a:endParaRPr>
          </a:p>
        </p:txBody>
      </p:sp>
    </p:spTree>
    <p:extLst>
      <p:ext uri="{BB962C8B-B14F-4D97-AF65-F5344CB8AC3E}">
        <p14:creationId xmlns:p14="http://schemas.microsoft.com/office/powerpoint/2010/main" val="58958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1494" indent="-289036">
              <a:spcBef>
                <a:spcPct val="30000"/>
              </a:spcBef>
              <a:defRPr sz="1200">
                <a:solidFill>
                  <a:schemeClr val="tx1"/>
                </a:solidFill>
                <a:latin typeface="Calibri" panose="020F0502020204030204" pitchFamily="34" charset="0"/>
                <a:ea typeface="MS PGothic" panose="020B0600070205080204" pitchFamily="34" charset="-128"/>
              </a:defRPr>
            </a:lvl2pPr>
            <a:lvl3pPr marL="1156145" indent="-231229">
              <a:spcBef>
                <a:spcPct val="30000"/>
              </a:spcBef>
              <a:defRPr sz="1200">
                <a:solidFill>
                  <a:schemeClr val="tx1"/>
                </a:solidFill>
                <a:latin typeface="Calibri" panose="020F0502020204030204" pitchFamily="34" charset="0"/>
                <a:ea typeface="MS PGothic" panose="020B0600070205080204" pitchFamily="34" charset="-128"/>
              </a:defRPr>
            </a:lvl3pPr>
            <a:lvl4pPr marL="1618602" indent="-231229">
              <a:spcBef>
                <a:spcPct val="30000"/>
              </a:spcBef>
              <a:defRPr sz="1200">
                <a:solidFill>
                  <a:schemeClr val="tx1"/>
                </a:solidFill>
                <a:latin typeface="Calibri" panose="020F0502020204030204" pitchFamily="34" charset="0"/>
                <a:ea typeface="MS PGothic" panose="020B0600070205080204" pitchFamily="34" charset="-128"/>
              </a:defRPr>
            </a:lvl4pPr>
            <a:lvl5pPr marL="2081060" indent="-231229">
              <a:spcBef>
                <a:spcPct val="30000"/>
              </a:spcBef>
              <a:defRPr sz="1200">
                <a:solidFill>
                  <a:schemeClr val="tx1"/>
                </a:solidFill>
                <a:latin typeface="Calibri" panose="020F0502020204030204" pitchFamily="34" charset="0"/>
                <a:ea typeface="MS PGothic" panose="020B0600070205080204" pitchFamily="34" charset="-128"/>
              </a:defRPr>
            </a:lvl5pPr>
            <a:lvl6pPr marL="2543518"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5976"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8434"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30891" indent="-231229" defTabSz="46245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3BE9D5-2B4C-474F-85E0-C2F4998DCD95}" type="slidenum">
              <a:rPr lang="en-US" altLang="en-US">
                <a:solidFill>
                  <a:prstClr val="black"/>
                </a:solidFill>
              </a:rPr>
              <a:pPr>
                <a:spcBef>
                  <a:spcPct val="0"/>
                </a:spcBef>
              </a:pPr>
              <a:t>14</a:t>
            </a:fld>
            <a:endParaRPr lang="en-US" altLang="en-US">
              <a:solidFill>
                <a:prstClr val="black"/>
              </a:solidFill>
            </a:endParaRPr>
          </a:p>
        </p:txBody>
      </p:sp>
    </p:spTree>
    <p:extLst>
      <p:ext uri="{BB962C8B-B14F-4D97-AF65-F5344CB8AC3E}">
        <p14:creationId xmlns:p14="http://schemas.microsoft.com/office/powerpoint/2010/main" val="246286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B88731-54A3-4452-9910-89CFC654294B}" type="datetime1">
              <a:rPr lang="en-US" altLang="en-US" smtClean="0"/>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3BF0B1-76B5-4C4C-A263-04C5ECED83B0}" type="slidenum">
              <a:rPr lang="en-US" altLang="en-US"/>
              <a:pPr>
                <a:defRPr/>
              </a:pPr>
              <a:t>‹#›</a:t>
            </a:fld>
            <a:endParaRPr lang="en-US" altLang="en-US"/>
          </a:p>
        </p:txBody>
      </p:sp>
    </p:spTree>
    <p:extLst>
      <p:ext uri="{BB962C8B-B14F-4D97-AF65-F5344CB8AC3E}">
        <p14:creationId xmlns:p14="http://schemas.microsoft.com/office/powerpoint/2010/main" val="411662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C12F67-A7A5-47F7-8ACA-7C7BA3833566}" type="datetime1">
              <a:rPr lang="en-US" altLang="en-US" smtClean="0"/>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157766-EF3B-48F4-B251-C5DFA4B4116D}" type="slidenum">
              <a:rPr lang="en-US" altLang="en-US"/>
              <a:pPr>
                <a:defRPr/>
              </a:pPr>
              <a:t>‹#›</a:t>
            </a:fld>
            <a:endParaRPr lang="en-US" altLang="en-US"/>
          </a:p>
        </p:txBody>
      </p:sp>
    </p:spTree>
    <p:extLst>
      <p:ext uri="{BB962C8B-B14F-4D97-AF65-F5344CB8AC3E}">
        <p14:creationId xmlns:p14="http://schemas.microsoft.com/office/powerpoint/2010/main" val="357493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E1A993-CF40-4977-A265-D42DEEE8B56D}" type="datetime1">
              <a:rPr lang="en-US" altLang="en-US" smtClean="0"/>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880E61-EADF-472F-8DFE-666DE609D709}" type="slidenum">
              <a:rPr lang="en-US" altLang="en-US"/>
              <a:pPr>
                <a:defRPr/>
              </a:pPr>
              <a:t>‹#›</a:t>
            </a:fld>
            <a:endParaRPr lang="en-US" altLang="en-US"/>
          </a:p>
        </p:txBody>
      </p:sp>
    </p:spTree>
    <p:extLst>
      <p:ext uri="{BB962C8B-B14F-4D97-AF65-F5344CB8AC3E}">
        <p14:creationId xmlns:p14="http://schemas.microsoft.com/office/powerpoint/2010/main" val="72682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5DABAA-3635-4788-8C85-8C5E6368E62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3BF0B1-76B5-4C4C-A263-04C5ECED83B0}" type="slidenum">
              <a:rPr lang="en-US" altLang="en-US"/>
              <a:pPr>
                <a:defRPr/>
              </a:pPr>
              <a:t>‹#›</a:t>
            </a:fld>
            <a:endParaRPr lang="en-US" altLang="en-US"/>
          </a:p>
        </p:txBody>
      </p:sp>
    </p:spTree>
    <p:extLst>
      <p:ext uri="{BB962C8B-B14F-4D97-AF65-F5344CB8AC3E}">
        <p14:creationId xmlns:p14="http://schemas.microsoft.com/office/powerpoint/2010/main" val="148304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7CC4B-F358-40ED-AC88-6BC29A9B9928}"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A5B923-4FDB-48D7-98D1-852CABC4F107}" type="slidenum">
              <a:rPr lang="en-US" altLang="en-US"/>
              <a:pPr>
                <a:defRPr/>
              </a:pPr>
              <a:t>‹#›</a:t>
            </a:fld>
            <a:endParaRPr lang="en-US" altLang="en-US"/>
          </a:p>
        </p:txBody>
      </p:sp>
    </p:spTree>
    <p:extLst>
      <p:ext uri="{BB962C8B-B14F-4D97-AF65-F5344CB8AC3E}">
        <p14:creationId xmlns:p14="http://schemas.microsoft.com/office/powerpoint/2010/main" val="353961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B0CB95-CC83-4A14-9C98-FAFF638B1E63}"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AE887C-AE1E-4216-8A88-B12564CB518E}" type="slidenum">
              <a:rPr lang="en-US" altLang="en-US"/>
              <a:pPr>
                <a:defRPr/>
              </a:pPr>
              <a:t>‹#›</a:t>
            </a:fld>
            <a:endParaRPr lang="en-US" altLang="en-US"/>
          </a:p>
        </p:txBody>
      </p:sp>
    </p:spTree>
    <p:extLst>
      <p:ext uri="{BB962C8B-B14F-4D97-AF65-F5344CB8AC3E}">
        <p14:creationId xmlns:p14="http://schemas.microsoft.com/office/powerpoint/2010/main" val="56543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15FE6A-0464-433E-BC17-F2FB62C47ADD}"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91ED3F-5B49-4024-AF0C-C50C72191FB7}" type="slidenum">
              <a:rPr lang="en-US" altLang="en-US"/>
              <a:pPr>
                <a:defRPr/>
              </a:pPr>
              <a:t>‹#›</a:t>
            </a:fld>
            <a:endParaRPr lang="en-US" altLang="en-US"/>
          </a:p>
        </p:txBody>
      </p:sp>
    </p:spTree>
    <p:extLst>
      <p:ext uri="{BB962C8B-B14F-4D97-AF65-F5344CB8AC3E}">
        <p14:creationId xmlns:p14="http://schemas.microsoft.com/office/powerpoint/2010/main" val="350017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BAC4FE-7F24-439C-9212-0015CE34EF41}" type="datetime1">
              <a:rPr lang="en-US" altLang="en-US"/>
              <a:pPr>
                <a:defRPr/>
              </a:pPr>
              <a:t>10/8/2015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C3C9C8-1555-4630-8C56-D400A2C8566F}" type="slidenum">
              <a:rPr lang="en-US" altLang="en-US"/>
              <a:pPr>
                <a:defRPr/>
              </a:pPr>
              <a:t>‹#›</a:t>
            </a:fld>
            <a:endParaRPr lang="en-US" altLang="en-US"/>
          </a:p>
        </p:txBody>
      </p:sp>
    </p:spTree>
    <p:extLst>
      <p:ext uri="{BB962C8B-B14F-4D97-AF65-F5344CB8AC3E}">
        <p14:creationId xmlns:p14="http://schemas.microsoft.com/office/powerpoint/2010/main" val="624564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6B4425-CD02-4C7B-882A-1B0F2239E43D}" type="datetime1">
              <a:rPr lang="en-US" altLang="en-US"/>
              <a:pPr>
                <a:defRPr/>
              </a:pPr>
              <a:t>10/8/2015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13C5B8-CA1D-4D84-AAEB-B7AD4680B6F9}" type="slidenum">
              <a:rPr lang="en-US" altLang="en-US"/>
              <a:pPr>
                <a:defRPr/>
              </a:pPr>
              <a:t>‹#›</a:t>
            </a:fld>
            <a:endParaRPr lang="en-US" altLang="en-US"/>
          </a:p>
        </p:txBody>
      </p:sp>
    </p:spTree>
    <p:extLst>
      <p:ext uri="{BB962C8B-B14F-4D97-AF65-F5344CB8AC3E}">
        <p14:creationId xmlns:p14="http://schemas.microsoft.com/office/powerpoint/2010/main" val="2637135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6059DA-7BBF-4A67-A6E3-A89223F8A518}" type="datetime1">
              <a:rPr lang="en-US" altLang="en-US"/>
              <a:pPr>
                <a:defRPr/>
              </a:pPr>
              <a:t>10/8/2015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444F7C-D6F1-42F0-B3E7-70B706F74B83}" type="slidenum">
              <a:rPr lang="en-US" altLang="en-US"/>
              <a:pPr>
                <a:defRPr/>
              </a:pPr>
              <a:t>‹#›</a:t>
            </a:fld>
            <a:endParaRPr lang="en-US" altLang="en-US"/>
          </a:p>
        </p:txBody>
      </p:sp>
    </p:spTree>
    <p:extLst>
      <p:ext uri="{BB962C8B-B14F-4D97-AF65-F5344CB8AC3E}">
        <p14:creationId xmlns:p14="http://schemas.microsoft.com/office/powerpoint/2010/main" val="206184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78E0D-98CA-4A1E-A7B5-417787653630}"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9EE239-11CF-4DD6-B7AC-1C1EC14DD552}" type="slidenum">
              <a:rPr lang="en-US" altLang="en-US"/>
              <a:pPr>
                <a:defRPr/>
              </a:pPr>
              <a:t>‹#›</a:t>
            </a:fld>
            <a:endParaRPr lang="en-US" altLang="en-US"/>
          </a:p>
        </p:txBody>
      </p:sp>
    </p:spTree>
    <p:extLst>
      <p:ext uri="{BB962C8B-B14F-4D97-AF65-F5344CB8AC3E}">
        <p14:creationId xmlns:p14="http://schemas.microsoft.com/office/powerpoint/2010/main" val="312732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98A75-7040-4421-ABF1-4EDC52DB929A}" type="datetime1">
              <a:rPr lang="en-US" altLang="en-US" smtClean="0"/>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A5B923-4FDB-48D7-98D1-852CABC4F107}" type="slidenum">
              <a:rPr lang="en-US" altLang="en-US"/>
              <a:pPr>
                <a:defRPr/>
              </a:pPr>
              <a:t>‹#›</a:t>
            </a:fld>
            <a:endParaRPr lang="en-US" altLang="en-US"/>
          </a:p>
        </p:txBody>
      </p:sp>
    </p:spTree>
    <p:extLst>
      <p:ext uri="{BB962C8B-B14F-4D97-AF65-F5344CB8AC3E}">
        <p14:creationId xmlns:p14="http://schemas.microsoft.com/office/powerpoint/2010/main" val="392471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A3597D-ADC7-43D6-9868-A9F9E52E43FE}"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70549-FE39-4D58-8C3B-A18638F0F8E4}" type="slidenum">
              <a:rPr lang="en-US" altLang="en-US"/>
              <a:pPr>
                <a:defRPr/>
              </a:pPr>
              <a:t>‹#›</a:t>
            </a:fld>
            <a:endParaRPr lang="en-US" altLang="en-US"/>
          </a:p>
        </p:txBody>
      </p:sp>
    </p:spTree>
    <p:extLst>
      <p:ext uri="{BB962C8B-B14F-4D97-AF65-F5344CB8AC3E}">
        <p14:creationId xmlns:p14="http://schemas.microsoft.com/office/powerpoint/2010/main" val="4263561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15F4D-732D-4333-BFA6-A665D5F8B49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157766-EF3B-48F4-B251-C5DFA4B4116D}" type="slidenum">
              <a:rPr lang="en-US" altLang="en-US"/>
              <a:pPr>
                <a:defRPr/>
              </a:pPr>
              <a:t>‹#›</a:t>
            </a:fld>
            <a:endParaRPr lang="en-US" altLang="en-US"/>
          </a:p>
        </p:txBody>
      </p:sp>
    </p:spTree>
    <p:extLst>
      <p:ext uri="{BB962C8B-B14F-4D97-AF65-F5344CB8AC3E}">
        <p14:creationId xmlns:p14="http://schemas.microsoft.com/office/powerpoint/2010/main" val="268149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7266FA-0A7B-45E6-B600-4F5ED219AFFA}"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880E61-EADF-472F-8DFE-666DE609D709}" type="slidenum">
              <a:rPr lang="en-US" altLang="en-US"/>
              <a:pPr>
                <a:defRPr/>
              </a:pPr>
              <a:t>‹#›</a:t>
            </a:fld>
            <a:endParaRPr lang="en-US" altLang="en-US"/>
          </a:p>
        </p:txBody>
      </p:sp>
    </p:spTree>
    <p:extLst>
      <p:ext uri="{BB962C8B-B14F-4D97-AF65-F5344CB8AC3E}">
        <p14:creationId xmlns:p14="http://schemas.microsoft.com/office/powerpoint/2010/main" val="1499809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5DABAA-3635-4788-8C85-8C5E6368E62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3BF0B1-76B5-4C4C-A263-04C5ECED83B0}" type="slidenum">
              <a:rPr lang="en-US" altLang="en-US"/>
              <a:pPr>
                <a:defRPr/>
              </a:pPr>
              <a:t>‹#›</a:t>
            </a:fld>
            <a:endParaRPr lang="en-US" altLang="en-US"/>
          </a:p>
        </p:txBody>
      </p:sp>
    </p:spTree>
    <p:extLst>
      <p:ext uri="{BB962C8B-B14F-4D97-AF65-F5344CB8AC3E}">
        <p14:creationId xmlns:p14="http://schemas.microsoft.com/office/powerpoint/2010/main" val="3762743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7CC4B-F358-40ED-AC88-6BC29A9B9928}"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A5B923-4FDB-48D7-98D1-852CABC4F107}" type="slidenum">
              <a:rPr lang="en-US" altLang="en-US"/>
              <a:pPr>
                <a:defRPr/>
              </a:pPr>
              <a:t>‹#›</a:t>
            </a:fld>
            <a:endParaRPr lang="en-US" altLang="en-US"/>
          </a:p>
        </p:txBody>
      </p:sp>
    </p:spTree>
    <p:extLst>
      <p:ext uri="{BB962C8B-B14F-4D97-AF65-F5344CB8AC3E}">
        <p14:creationId xmlns:p14="http://schemas.microsoft.com/office/powerpoint/2010/main" val="859597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B0CB95-CC83-4A14-9C98-FAFF638B1E63}"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AE887C-AE1E-4216-8A88-B12564CB518E}" type="slidenum">
              <a:rPr lang="en-US" altLang="en-US"/>
              <a:pPr>
                <a:defRPr/>
              </a:pPr>
              <a:t>‹#›</a:t>
            </a:fld>
            <a:endParaRPr lang="en-US" altLang="en-US"/>
          </a:p>
        </p:txBody>
      </p:sp>
    </p:spTree>
    <p:extLst>
      <p:ext uri="{BB962C8B-B14F-4D97-AF65-F5344CB8AC3E}">
        <p14:creationId xmlns:p14="http://schemas.microsoft.com/office/powerpoint/2010/main" val="129157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15FE6A-0464-433E-BC17-F2FB62C47ADD}"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91ED3F-5B49-4024-AF0C-C50C72191FB7}" type="slidenum">
              <a:rPr lang="en-US" altLang="en-US"/>
              <a:pPr>
                <a:defRPr/>
              </a:pPr>
              <a:t>‹#›</a:t>
            </a:fld>
            <a:endParaRPr lang="en-US" altLang="en-US"/>
          </a:p>
        </p:txBody>
      </p:sp>
    </p:spTree>
    <p:extLst>
      <p:ext uri="{BB962C8B-B14F-4D97-AF65-F5344CB8AC3E}">
        <p14:creationId xmlns:p14="http://schemas.microsoft.com/office/powerpoint/2010/main" val="107700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BAC4FE-7F24-439C-9212-0015CE34EF41}" type="datetime1">
              <a:rPr lang="en-US" altLang="en-US"/>
              <a:pPr>
                <a:defRPr/>
              </a:pPr>
              <a:t>10/8/2015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C3C9C8-1555-4630-8C56-D400A2C8566F}" type="slidenum">
              <a:rPr lang="en-US" altLang="en-US"/>
              <a:pPr>
                <a:defRPr/>
              </a:pPr>
              <a:t>‹#›</a:t>
            </a:fld>
            <a:endParaRPr lang="en-US" altLang="en-US"/>
          </a:p>
        </p:txBody>
      </p:sp>
    </p:spTree>
    <p:extLst>
      <p:ext uri="{BB962C8B-B14F-4D97-AF65-F5344CB8AC3E}">
        <p14:creationId xmlns:p14="http://schemas.microsoft.com/office/powerpoint/2010/main" val="3841627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6B4425-CD02-4C7B-882A-1B0F2239E43D}" type="datetime1">
              <a:rPr lang="en-US" altLang="en-US"/>
              <a:pPr>
                <a:defRPr/>
              </a:pPr>
              <a:t>10/8/2015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13C5B8-CA1D-4D84-AAEB-B7AD4680B6F9}" type="slidenum">
              <a:rPr lang="en-US" altLang="en-US"/>
              <a:pPr>
                <a:defRPr/>
              </a:pPr>
              <a:t>‹#›</a:t>
            </a:fld>
            <a:endParaRPr lang="en-US" altLang="en-US"/>
          </a:p>
        </p:txBody>
      </p:sp>
    </p:spTree>
    <p:extLst>
      <p:ext uri="{BB962C8B-B14F-4D97-AF65-F5344CB8AC3E}">
        <p14:creationId xmlns:p14="http://schemas.microsoft.com/office/powerpoint/2010/main" val="3097047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6059DA-7BBF-4A67-A6E3-A89223F8A518}" type="datetime1">
              <a:rPr lang="en-US" altLang="en-US"/>
              <a:pPr>
                <a:defRPr/>
              </a:pPr>
              <a:t>10/8/2015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444F7C-D6F1-42F0-B3E7-70B706F74B83}" type="slidenum">
              <a:rPr lang="en-US" altLang="en-US"/>
              <a:pPr>
                <a:defRPr/>
              </a:pPr>
              <a:t>‹#›</a:t>
            </a:fld>
            <a:endParaRPr lang="en-US" altLang="en-US"/>
          </a:p>
        </p:txBody>
      </p:sp>
    </p:spTree>
    <p:extLst>
      <p:ext uri="{BB962C8B-B14F-4D97-AF65-F5344CB8AC3E}">
        <p14:creationId xmlns:p14="http://schemas.microsoft.com/office/powerpoint/2010/main" val="19050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D5900-4E4C-482A-9039-5BB93BDD75A5}" type="datetime1">
              <a:rPr lang="en-US" altLang="en-US" smtClean="0"/>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AE887C-AE1E-4216-8A88-B12564CB518E}" type="slidenum">
              <a:rPr lang="en-US" altLang="en-US"/>
              <a:pPr>
                <a:defRPr/>
              </a:pPr>
              <a:t>‹#›</a:t>
            </a:fld>
            <a:endParaRPr lang="en-US" altLang="en-US"/>
          </a:p>
        </p:txBody>
      </p:sp>
    </p:spTree>
    <p:extLst>
      <p:ext uri="{BB962C8B-B14F-4D97-AF65-F5344CB8AC3E}">
        <p14:creationId xmlns:p14="http://schemas.microsoft.com/office/powerpoint/2010/main" val="3380051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78E0D-98CA-4A1E-A7B5-417787653630}"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9EE239-11CF-4DD6-B7AC-1C1EC14DD552}" type="slidenum">
              <a:rPr lang="en-US" altLang="en-US"/>
              <a:pPr>
                <a:defRPr/>
              </a:pPr>
              <a:t>‹#›</a:t>
            </a:fld>
            <a:endParaRPr lang="en-US" altLang="en-US"/>
          </a:p>
        </p:txBody>
      </p:sp>
    </p:spTree>
    <p:extLst>
      <p:ext uri="{BB962C8B-B14F-4D97-AF65-F5344CB8AC3E}">
        <p14:creationId xmlns:p14="http://schemas.microsoft.com/office/powerpoint/2010/main" val="165440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A3597D-ADC7-43D6-9868-A9F9E52E43FE}"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70549-FE39-4D58-8C3B-A18638F0F8E4}" type="slidenum">
              <a:rPr lang="en-US" altLang="en-US"/>
              <a:pPr>
                <a:defRPr/>
              </a:pPr>
              <a:t>‹#›</a:t>
            </a:fld>
            <a:endParaRPr lang="en-US" altLang="en-US"/>
          </a:p>
        </p:txBody>
      </p:sp>
    </p:spTree>
    <p:extLst>
      <p:ext uri="{BB962C8B-B14F-4D97-AF65-F5344CB8AC3E}">
        <p14:creationId xmlns:p14="http://schemas.microsoft.com/office/powerpoint/2010/main" val="3262954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15F4D-732D-4333-BFA6-A665D5F8B49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157766-EF3B-48F4-B251-C5DFA4B4116D}" type="slidenum">
              <a:rPr lang="en-US" altLang="en-US"/>
              <a:pPr>
                <a:defRPr/>
              </a:pPr>
              <a:t>‹#›</a:t>
            </a:fld>
            <a:endParaRPr lang="en-US" altLang="en-US"/>
          </a:p>
        </p:txBody>
      </p:sp>
    </p:spTree>
    <p:extLst>
      <p:ext uri="{BB962C8B-B14F-4D97-AF65-F5344CB8AC3E}">
        <p14:creationId xmlns:p14="http://schemas.microsoft.com/office/powerpoint/2010/main" val="112551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7266FA-0A7B-45E6-B600-4F5ED219AFFA}"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880E61-EADF-472F-8DFE-666DE609D709}" type="slidenum">
              <a:rPr lang="en-US" altLang="en-US"/>
              <a:pPr>
                <a:defRPr/>
              </a:pPr>
              <a:t>‹#›</a:t>
            </a:fld>
            <a:endParaRPr lang="en-US" altLang="en-US"/>
          </a:p>
        </p:txBody>
      </p:sp>
    </p:spTree>
    <p:extLst>
      <p:ext uri="{BB962C8B-B14F-4D97-AF65-F5344CB8AC3E}">
        <p14:creationId xmlns:p14="http://schemas.microsoft.com/office/powerpoint/2010/main" val="3608771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5DABAA-3635-4788-8C85-8C5E6368E62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3BF0B1-76B5-4C4C-A263-04C5ECED83B0}" type="slidenum">
              <a:rPr lang="en-US" altLang="en-US"/>
              <a:pPr>
                <a:defRPr/>
              </a:pPr>
              <a:t>‹#›</a:t>
            </a:fld>
            <a:endParaRPr lang="en-US" altLang="en-US"/>
          </a:p>
        </p:txBody>
      </p:sp>
    </p:spTree>
    <p:extLst>
      <p:ext uri="{BB962C8B-B14F-4D97-AF65-F5344CB8AC3E}">
        <p14:creationId xmlns:p14="http://schemas.microsoft.com/office/powerpoint/2010/main" val="4098158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7CC4B-F358-40ED-AC88-6BC29A9B9928}"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A5B923-4FDB-48D7-98D1-852CABC4F107}" type="slidenum">
              <a:rPr lang="en-US" altLang="en-US"/>
              <a:pPr>
                <a:defRPr/>
              </a:pPr>
              <a:t>‹#›</a:t>
            </a:fld>
            <a:endParaRPr lang="en-US" altLang="en-US"/>
          </a:p>
        </p:txBody>
      </p:sp>
    </p:spTree>
    <p:extLst>
      <p:ext uri="{BB962C8B-B14F-4D97-AF65-F5344CB8AC3E}">
        <p14:creationId xmlns:p14="http://schemas.microsoft.com/office/powerpoint/2010/main" val="1115783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B0CB95-CC83-4A14-9C98-FAFF638B1E63}"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AE887C-AE1E-4216-8A88-B12564CB518E}" type="slidenum">
              <a:rPr lang="en-US" altLang="en-US"/>
              <a:pPr>
                <a:defRPr/>
              </a:pPr>
              <a:t>‹#›</a:t>
            </a:fld>
            <a:endParaRPr lang="en-US" altLang="en-US"/>
          </a:p>
        </p:txBody>
      </p:sp>
    </p:spTree>
    <p:extLst>
      <p:ext uri="{BB962C8B-B14F-4D97-AF65-F5344CB8AC3E}">
        <p14:creationId xmlns:p14="http://schemas.microsoft.com/office/powerpoint/2010/main" val="3419885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15FE6A-0464-433E-BC17-F2FB62C47ADD}"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91ED3F-5B49-4024-AF0C-C50C72191FB7}" type="slidenum">
              <a:rPr lang="en-US" altLang="en-US"/>
              <a:pPr>
                <a:defRPr/>
              </a:pPr>
              <a:t>‹#›</a:t>
            </a:fld>
            <a:endParaRPr lang="en-US" altLang="en-US"/>
          </a:p>
        </p:txBody>
      </p:sp>
    </p:spTree>
    <p:extLst>
      <p:ext uri="{BB962C8B-B14F-4D97-AF65-F5344CB8AC3E}">
        <p14:creationId xmlns:p14="http://schemas.microsoft.com/office/powerpoint/2010/main" val="2265729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BAC4FE-7F24-439C-9212-0015CE34EF41}" type="datetime1">
              <a:rPr lang="en-US" altLang="en-US"/>
              <a:pPr>
                <a:defRPr/>
              </a:pPr>
              <a:t>10/8/2015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C3C9C8-1555-4630-8C56-D400A2C8566F}" type="slidenum">
              <a:rPr lang="en-US" altLang="en-US"/>
              <a:pPr>
                <a:defRPr/>
              </a:pPr>
              <a:t>‹#›</a:t>
            </a:fld>
            <a:endParaRPr lang="en-US" altLang="en-US"/>
          </a:p>
        </p:txBody>
      </p:sp>
    </p:spTree>
    <p:extLst>
      <p:ext uri="{BB962C8B-B14F-4D97-AF65-F5344CB8AC3E}">
        <p14:creationId xmlns:p14="http://schemas.microsoft.com/office/powerpoint/2010/main" val="337192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6B4425-CD02-4C7B-882A-1B0F2239E43D}" type="datetime1">
              <a:rPr lang="en-US" altLang="en-US"/>
              <a:pPr>
                <a:defRPr/>
              </a:pPr>
              <a:t>10/8/2015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13C5B8-CA1D-4D84-AAEB-B7AD4680B6F9}" type="slidenum">
              <a:rPr lang="en-US" altLang="en-US"/>
              <a:pPr>
                <a:defRPr/>
              </a:pPr>
              <a:t>‹#›</a:t>
            </a:fld>
            <a:endParaRPr lang="en-US" altLang="en-US"/>
          </a:p>
        </p:txBody>
      </p:sp>
    </p:spTree>
    <p:extLst>
      <p:ext uri="{BB962C8B-B14F-4D97-AF65-F5344CB8AC3E}">
        <p14:creationId xmlns:p14="http://schemas.microsoft.com/office/powerpoint/2010/main" val="329947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18D36B-A232-49D3-AAC2-A52BD10E651D}" type="datetime1">
              <a:rPr lang="en-US" altLang="en-US" smtClean="0"/>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91ED3F-5B49-4024-AF0C-C50C72191FB7}" type="slidenum">
              <a:rPr lang="en-US" altLang="en-US"/>
              <a:pPr>
                <a:defRPr/>
              </a:pPr>
              <a:t>‹#›</a:t>
            </a:fld>
            <a:endParaRPr lang="en-US" altLang="en-US"/>
          </a:p>
        </p:txBody>
      </p:sp>
    </p:spTree>
    <p:extLst>
      <p:ext uri="{BB962C8B-B14F-4D97-AF65-F5344CB8AC3E}">
        <p14:creationId xmlns:p14="http://schemas.microsoft.com/office/powerpoint/2010/main" val="417556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6059DA-7BBF-4A67-A6E3-A89223F8A518}" type="datetime1">
              <a:rPr lang="en-US" altLang="en-US"/>
              <a:pPr>
                <a:defRPr/>
              </a:pPr>
              <a:t>10/8/2015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444F7C-D6F1-42F0-B3E7-70B706F74B83}" type="slidenum">
              <a:rPr lang="en-US" altLang="en-US"/>
              <a:pPr>
                <a:defRPr/>
              </a:pPr>
              <a:t>‹#›</a:t>
            </a:fld>
            <a:endParaRPr lang="en-US" altLang="en-US"/>
          </a:p>
        </p:txBody>
      </p:sp>
    </p:spTree>
    <p:extLst>
      <p:ext uri="{BB962C8B-B14F-4D97-AF65-F5344CB8AC3E}">
        <p14:creationId xmlns:p14="http://schemas.microsoft.com/office/powerpoint/2010/main" val="1868255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78E0D-98CA-4A1E-A7B5-417787653630}"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9EE239-11CF-4DD6-B7AC-1C1EC14DD552}" type="slidenum">
              <a:rPr lang="en-US" altLang="en-US"/>
              <a:pPr>
                <a:defRPr/>
              </a:pPr>
              <a:t>‹#›</a:t>
            </a:fld>
            <a:endParaRPr lang="en-US" altLang="en-US"/>
          </a:p>
        </p:txBody>
      </p:sp>
    </p:spTree>
    <p:extLst>
      <p:ext uri="{BB962C8B-B14F-4D97-AF65-F5344CB8AC3E}">
        <p14:creationId xmlns:p14="http://schemas.microsoft.com/office/powerpoint/2010/main" val="222643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A3597D-ADC7-43D6-9868-A9F9E52E43FE}" type="datetime1">
              <a:rPr lang="en-US" altLang="en-US"/>
              <a:pPr>
                <a:defRPr/>
              </a:pPr>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70549-FE39-4D58-8C3B-A18638F0F8E4}" type="slidenum">
              <a:rPr lang="en-US" altLang="en-US"/>
              <a:pPr>
                <a:defRPr/>
              </a:pPr>
              <a:t>‹#›</a:t>
            </a:fld>
            <a:endParaRPr lang="en-US" altLang="en-US"/>
          </a:p>
        </p:txBody>
      </p:sp>
    </p:spTree>
    <p:extLst>
      <p:ext uri="{BB962C8B-B14F-4D97-AF65-F5344CB8AC3E}">
        <p14:creationId xmlns:p14="http://schemas.microsoft.com/office/powerpoint/2010/main" val="3507360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15F4D-732D-4333-BFA6-A665D5F8B497}"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157766-EF3B-48F4-B251-C5DFA4B4116D}" type="slidenum">
              <a:rPr lang="en-US" altLang="en-US"/>
              <a:pPr>
                <a:defRPr/>
              </a:pPr>
              <a:t>‹#›</a:t>
            </a:fld>
            <a:endParaRPr lang="en-US" altLang="en-US"/>
          </a:p>
        </p:txBody>
      </p:sp>
    </p:spTree>
    <p:extLst>
      <p:ext uri="{BB962C8B-B14F-4D97-AF65-F5344CB8AC3E}">
        <p14:creationId xmlns:p14="http://schemas.microsoft.com/office/powerpoint/2010/main" val="1836928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7266FA-0A7B-45E6-B600-4F5ED219AFFA}" type="datetime1">
              <a:rPr lang="en-US" altLang="en-US"/>
              <a:pPr>
                <a:defRPr/>
              </a:pPr>
              <a:t>10/8/2015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880E61-EADF-472F-8DFE-666DE609D709}" type="slidenum">
              <a:rPr lang="en-US" altLang="en-US"/>
              <a:pPr>
                <a:defRPr/>
              </a:pPr>
              <a:t>‹#›</a:t>
            </a:fld>
            <a:endParaRPr lang="en-US" altLang="en-US"/>
          </a:p>
        </p:txBody>
      </p:sp>
    </p:spTree>
    <p:extLst>
      <p:ext uri="{BB962C8B-B14F-4D97-AF65-F5344CB8AC3E}">
        <p14:creationId xmlns:p14="http://schemas.microsoft.com/office/powerpoint/2010/main" val="230244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05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775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86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30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7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5E0344-4F69-476E-9C0D-E674C0FA4E77}" type="datetime1">
              <a:rPr lang="en-US" altLang="en-US" smtClean="0"/>
              <a:t>10/8/2015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C3C9C8-1555-4630-8C56-D400A2C8566F}" type="slidenum">
              <a:rPr lang="en-US" altLang="en-US"/>
              <a:pPr>
                <a:defRPr/>
              </a:pPr>
              <a:t>‹#›</a:t>
            </a:fld>
            <a:endParaRPr lang="en-US" altLang="en-US"/>
          </a:p>
        </p:txBody>
      </p:sp>
    </p:spTree>
    <p:extLst>
      <p:ext uri="{BB962C8B-B14F-4D97-AF65-F5344CB8AC3E}">
        <p14:creationId xmlns:p14="http://schemas.microsoft.com/office/powerpoint/2010/main" val="3126677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18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03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261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7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47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415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73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312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57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6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6717A5-08B1-40FF-B442-72A76C522FB5}" type="datetime1">
              <a:rPr lang="en-US" altLang="en-US" smtClean="0"/>
              <a:t>10/8/2015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613C5B8-CA1D-4D84-AAEB-B7AD4680B6F9}" type="slidenum">
              <a:rPr lang="en-US" altLang="en-US"/>
              <a:pPr>
                <a:defRPr/>
              </a:pPr>
              <a:t>‹#›</a:t>
            </a:fld>
            <a:endParaRPr lang="en-US" altLang="en-US"/>
          </a:p>
        </p:txBody>
      </p:sp>
    </p:spTree>
    <p:extLst>
      <p:ext uri="{BB962C8B-B14F-4D97-AF65-F5344CB8AC3E}">
        <p14:creationId xmlns:p14="http://schemas.microsoft.com/office/powerpoint/2010/main" val="252426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381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8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072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18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5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785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288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87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171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41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800B34-10C7-4AE2-B90A-DF7C0364DB5D}" type="datetime1">
              <a:rPr lang="en-US" altLang="en-US" smtClean="0"/>
              <a:t>10/8/2015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444F7C-D6F1-42F0-B3E7-70B706F74B83}" type="slidenum">
              <a:rPr lang="en-US" altLang="en-US"/>
              <a:pPr>
                <a:defRPr/>
              </a:pPr>
              <a:t>‹#›</a:t>
            </a:fld>
            <a:endParaRPr lang="en-US" altLang="en-US"/>
          </a:p>
        </p:txBody>
      </p:sp>
    </p:spTree>
    <p:extLst>
      <p:ext uri="{BB962C8B-B14F-4D97-AF65-F5344CB8AC3E}">
        <p14:creationId xmlns:p14="http://schemas.microsoft.com/office/powerpoint/2010/main" val="15219349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620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501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2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0250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434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211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22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855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211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0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10E36B-7549-409D-80F5-0C55119195B8}" type="datetime1">
              <a:rPr lang="en-US" altLang="en-US" smtClean="0"/>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9EE239-11CF-4DD6-B7AC-1C1EC14DD552}" type="slidenum">
              <a:rPr lang="en-US" altLang="en-US"/>
              <a:pPr>
                <a:defRPr/>
              </a:pPr>
              <a:t>‹#›</a:t>
            </a:fld>
            <a:endParaRPr lang="en-US" altLang="en-US"/>
          </a:p>
        </p:txBody>
      </p:sp>
    </p:spTree>
    <p:extLst>
      <p:ext uri="{BB962C8B-B14F-4D97-AF65-F5344CB8AC3E}">
        <p14:creationId xmlns:p14="http://schemas.microsoft.com/office/powerpoint/2010/main" val="2149561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483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7740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06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674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055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624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77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165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712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1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6F464C-E4AB-404E-AA90-AD03AFC4CBDE}" type="datetime1">
              <a:rPr lang="en-US" altLang="en-US" smtClean="0"/>
              <a:t>10/8/2015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70549-FE39-4D58-8C3B-A18638F0F8E4}" type="slidenum">
              <a:rPr lang="en-US" altLang="en-US"/>
              <a:pPr>
                <a:defRPr/>
              </a:pPr>
              <a:t>‹#›</a:t>
            </a:fld>
            <a:endParaRPr lang="en-US" altLang="en-US"/>
          </a:p>
        </p:txBody>
      </p:sp>
    </p:spTree>
    <p:extLst>
      <p:ext uri="{BB962C8B-B14F-4D97-AF65-F5344CB8AC3E}">
        <p14:creationId xmlns:p14="http://schemas.microsoft.com/office/powerpoint/2010/main" val="40987716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4791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735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6084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49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16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31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55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25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947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7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BF4BA76D-4E4C-4474-915D-DEE3983F8FAD}" type="datetime1">
              <a:rPr lang="en-US" altLang="en-US" smtClean="0">
                <a:ea typeface="MS PGothic" panose="020B0600070205080204" pitchFamily="34" charset="-128"/>
              </a:rPr>
              <a:t>10/8/2015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716A11D7-9AA4-4234-BFD6-571CECC1EA51}"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22354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889287EB-9979-41B4-A5DE-760FD94A4B2E}" type="datetime1">
              <a:rPr lang="en-US" altLang="en-US" smtClean="0">
                <a:ea typeface="MS PGothic" panose="020B0600070205080204" pitchFamily="34" charset="-128"/>
              </a:rPr>
              <a:pPr defTabSz="457200" fontAlgn="base">
                <a:spcBef>
                  <a:spcPct val="0"/>
                </a:spcBef>
                <a:spcAft>
                  <a:spcPct val="0"/>
                </a:spcAft>
                <a:defRPr/>
              </a:pPr>
              <a:t>10/8/2015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716A11D7-9AA4-4234-BFD6-571CECC1EA51}"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52898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889287EB-9979-41B4-A5DE-760FD94A4B2E}" type="datetime1">
              <a:rPr lang="en-US" altLang="en-US" smtClean="0">
                <a:ea typeface="MS PGothic" panose="020B0600070205080204" pitchFamily="34" charset="-128"/>
              </a:rPr>
              <a:pPr defTabSz="457200" fontAlgn="base">
                <a:spcBef>
                  <a:spcPct val="0"/>
                </a:spcBef>
                <a:spcAft>
                  <a:spcPct val="0"/>
                </a:spcAft>
                <a:defRPr/>
              </a:pPr>
              <a:t>10/8/2015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716A11D7-9AA4-4234-BFD6-571CECC1EA51}"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875234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defTabSz="457200" fontAlgn="base">
              <a:spcBef>
                <a:spcPct val="0"/>
              </a:spcBef>
              <a:spcAft>
                <a:spcPct val="0"/>
              </a:spcAft>
              <a:defRPr/>
            </a:pPr>
            <a:fld id="{889287EB-9979-41B4-A5DE-760FD94A4B2E}" type="datetime1">
              <a:rPr lang="en-US" altLang="en-US" smtClean="0">
                <a:ea typeface="MS PGothic" panose="020B0600070205080204" pitchFamily="34" charset="-128"/>
              </a:rPr>
              <a:pPr defTabSz="457200" fontAlgn="base">
                <a:spcBef>
                  <a:spcPct val="0"/>
                </a:spcBef>
                <a:spcAft>
                  <a:spcPct val="0"/>
                </a:spcAft>
                <a:defRPr/>
              </a:pPr>
              <a:t>10/8/2015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457200" fontAlgn="base">
              <a:spcBef>
                <a:spcPct val="0"/>
              </a:spcBef>
              <a:spcAft>
                <a:spcPct val="0"/>
              </a:spcAft>
              <a:defRPr/>
            </a:pPr>
            <a:fld id="{716A11D7-9AA4-4234-BFD6-571CECC1EA51}" type="slidenum">
              <a:rPr lang="en-US" altLang="en-US" smtClean="0">
                <a:ea typeface="MS PGothic" panose="020B0600070205080204" pitchFamily="34" charset="-128"/>
              </a:rPr>
              <a:pPr defTabSz="457200"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5502092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0527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7595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082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933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2BFA-E636-4928-B157-D3C287D534C2}" type="datetimeFigureOut">
              <a:rPr lang="en-US" smtClean="0">
                <a:solidFill>
                  <a:prstClr val="black">
                    <a:tint val="75000"/>
                  </a:prstClr>
                </a:solidFill>
              </a:rPr>
              <a:pPr/>
              <a:t>10/8/2015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A545-37F8-4559-AA4F-4D5EF6B8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4467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justiceinaging.org/resources-for-advocates/mltss-in-managed-care-toolkit/" TargetMode="External"/><Relationship Id="rId4" Type="http://schemas.openxmlformats.org/officeDocument/2006/relationships/hyperlink" Target="http://www.justiceinaging.org/resources-for-advocates/publications/mltss-library-for-advocat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35.xml"/><Relationship Id="rId4" Type="http://schemas.openxmlformats.org/officeDocument/2006/relationships/hyperlink" Target="mailto:ecarlson@justiceinaging.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hyperlink" Target="http://www.cdss.ca.gov/agedblinddisabled/res/CCI/chcs-uniform_assessment_mltss-9-12-13.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mnscha.org/WebManual/AbilityCare/PDFs/86_LTCC%20-%20single%20assessor%20DHS-3428.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ms.gov/Medicare-Medicaid-Coordination/Medicare-and-Medicaid-Coordination/Medicare-Medicaid-Coordination-Office/FinancialAlignmentInitiative/Downloads/OutreachDemonstrationEligibleIndividuals021015.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6487" y="1143012"/>
            <a:ext cx="4815744" cy="4937741"/>
          </a:xfrm>
          <a:prstGeom prst="rect">
            <a:avLst/>
          </a:prstGeom>
        </p:spPr>
      </p:pic>
    </p:spTree>
    <p:extLst>
      <p:ext uri="{BB962C8B-B14F-4D97-AF65-F5344CB8AC3E}">
        <p14:creationId xmlns:p14="http://schemas.microsoft.com/office/powerpoint/2010/main" val="244095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10243" y="649288"/>
            <a:ext cx="11723914" cy="899293"/>
          </a:xfrm>
        </p:spPr>
        <p:txBody>
          <a:bodyPr/>
          <a:lstStyle/>
          <a:p>
            <a:pPr eaLnBrk="1" hangingPunct="1"/>
            <a:r>
              <a:rPr lang="en-US" altLang="en-US" b="1" dirty="0" smtClean="0"/>
              <a:t>(Still) Questioning Rationale for MLTSS</a:t>
            </a:r>
            <a:endParaRPr lang="en-US" altLang="en-US" b="1" i="1" dirty="0" smtClean="0"/>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10</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898072" y="1780363"/>
            <a:ext cx="1113608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black"/>
                </a:solidFill>
              </a:rPr>
              <a:t>P</a:t>
            </a:r>
            <a:r>
              <a:rPr lang="en-US" sz="2800" dirty="0" smtClean="0">
                <a:solidFill>
                  <a:prstClr val="black"/>
                </a:solidFill>
              </a:rPr>
              <a:t>revious webinar discussed state assumptions about the rationale for MLTSS.</a:t>
            </a:r>
          </a:p>
          <a:p>
            <a:pPr marL="285750" indent="-285750">
              <a:buFont typeface="Arial" panose="020B0604020202020204" pitchFamily="34" charset="0"/>
              <a:buChar char="•"/>
            </a:pPr>
            <a:endParaRPr lang="en-US" sz="2800" dirty="0">
              <a:solidFill>
                <a:prstClr val="black"/>
              </a:solidFill>
            </a:endParaRPr>
          </a:p>
          <a:p>
            <a:pPr marL="285750" indent="-285750">
              <a:buFont typeface="Arial" panose="020B0604020202020204" pitchFamily="34" charset="0"/>
              <a:buChar char="•"/>
            </a:pPr>
            <a:r>
              <a:rPr lang="en-US" sz="2800" dirty="0" smtClean="0">
                <a:solidFill>
                  <a:prstClr val="black"/>
                </a:solidFill>
              </a:rPr>
              <a:t>Pennsylvania appears to have embraced the idea of MLTSS.</a:t>
            </a:r>
          </a:p>
          <a:p>
            <a:pPr marL="285750" indent="-285750">
              <a:buFont typeface="Arial" panose="020B0604020202020204" pitchFamily="34" charset="0"/>
              <a:buChar char="•"/>
            </a:pPr>
            <a:endParaRPr lang="en-US" sz="2800" dirty="0">
              <a:solidFill>
                <a:prstClr val="black"/>
              </a:solidFill>
            </a:endParaRPr>
          </a:p>
          <a:p>
            <a:pPr marL="285750" indent="-285750">
              <a:buFont typeface="Arial" panose="020B0604020202020204" pitchFamily="34" charset="0"/>
              <a:buChar char="•"/>
            </a:pPr>
            <a:r>
              <a:rPr lang="en-US" sz="2800" dirty="0" smtClean="0">
                <a:solidFill>
                  <a:prstClr val="black"/>
                </a:solidFill>
              </a:rPr>
              <a:t>Still, states should be expected to produce evidence for the effectiveness, safety, and cost savings of MLTSS.</a:t>
            </a:r>
          </a:p>
          <a:p>
            <a:pPr marL="285750" indent="-285750">
              <a:buFont typeface="Arial" panose="020B0604020202020204" pitchFamily="34" charset="0"/>
              <a:buChar char="•"/>
            </a:pPr>
            <a:endParaRPr lang="en-US" sz="2800" dirty="0" smtClean="0">
              <a:solidFill>
                <a:prstClr val="black"/>
              </a:solidFill>
            </a:endParaRPr>
          </a:p>
          <a:p>
            <a:pPr marL="285750" indent="-285750">
              <a:buFont typeface="Arial" panose="020B0604020202020204" pitchFamily="34" charset="0"/>
              <a:buChar char="•"/>
            </a:pPr>
            <a:r>
              <a:rPr lang="en-US" sz="2800" dirty="0">
                <a:solidFill>
                  <a:prstClr val="black"/>
                </a:solidFill>
              </a:rPr>
              <a:t>The fact that states are moving to MLTSS, is not equivalent to a finding that MLTSS is working as </a:t>
            </a:r>
            <a:r>
              <a:rPr lang="en-US" sz="2800" dirty="0" smtClean="0">
                <a:solidFill>
                  <a:prstClr val="black"/>
                </a:solidFill>
              </a:rPr>
              <a:t>promised.</a:t>
            </a:r>
            <a:endParaRPr lang="en-US" sz="2800" dirty="0">
              <a:solidFill>
                <a:prstClr val="black"/>
              </a:solidFill>
            </a:endParaRPr>
          </a:p>
        </p:txBody>
      </p:sp>
    </p:spTree>
    <p:extLst>
      <p:ext uri="{BB962C8B-B14F-4D97-AF65-F5344CB8AC3E}">
        <p14:creationId xmlns:p14="http://schemas.microsoft.com/office/powerpoint/2010/main" val="2608141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629295" y="850991"/>
            <a:ext cx="8559733" cy="728427"/>
          </a:xfrm>
        </p:spPr>
        <p:txBody>
          <a:bodyPr/>
          <a:lstStyle/>
          <a:p>
            <a:pPr eaLnBrk="1" hangingPunct="1"/>
            <a:r>
              <a:rPr lang="en-US" altLang="en-US" b="1" dirty="0" smtClean="0"/>
              <a:t>CHC Basic Structure</a:t>
            </a:r>
          </a:p>
        </p:txBody>
      </p:sp>
      <p:sp>
        <p:nvSpPr>
          <p:cNvPr id="6147" name="TextBox 2"/>
          <p:cNvSpPr txBox="1">
            <a:spLocks noChangeArrowheads="1"/>
          </p:cNvSpPr>
          <p:nvPr/>
        </p:nvSpPr>
        <p:spPr bwMode="auto">
          <a:xfrm>
            <a:off x="990600" y="2234650"/>
            <a:ext cx="10488386"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sz="2800" dirty="0" smtClean="0"/>
              <a:t>2-5 MCOs </a:t>
            </a:r>
            <a:r>
              <a:rPr lang="en-US" sz="2800" dirty="0"/>
              <a:t>in each </a:t>
            </a:r>
            <a:r>
              <a:rPr lang="en-US" sz="2800" dirty="0" smtClean="0"/>
              <a:t>region</a:t>
            </a:r>
          </a:p>
          <a:p>
            <a:pPr lvl="1" defTabSz="457200" fontAlgn="base">
              <a:spcBef>
                <a:spcPct val="0"/>
              </a:spcBef>
              <a:spcAft>
                <a:spcPct val="0"/>
              </a:spcAft>
            </a:pPr>
            <a:r>
              <a:rPr lang="en-US" dirty="0" smtClean="0"/>
              <a:t>Each MCO must offer companion D-SNP (dual-eligible special needs plan)</a:t>
            </a:r>
          </a:p>
          <a:p>
            <a:pPr lvl="2" defTabSz="457200" fontAlgn="base">
              <a:spcBef>
                <a:spcPct val="0"/>
              </a:spcBef>
              <a:spcAft>
                <a:spcPct val="0"/>
              </a:spcAft>
            </a:pPr>
            <a:r>
              <a:rPr lang="en-US" sz="2800" dirty="0" smtClean="0"/>
              <a:t>D-SNP requirement may be positive, if it increases competence re: aging populations and Medicare-certified providers.</a:t>
            </a:r>
          </a:p>
          <a:p>
            <a:pPr lvl="3" defTabSz="457200" fontAlgn="base">
              <a:spcBef>
                <a:spcPct val="0"/>
              </a:spcBef>
              <a:spcAft>
                <a:spcPct val="0"/>
              </a:spcAft>
            </a:pPr>
            <a:r>
              <a:rPr lang="en-US" sz="2800" dirty="0" smtClean="0">
                <a:solidFill>
                  <a:srgbClr val="FF0000"/>
                </a:solidFill>
              </a:rPr>
              <a:t>State seeks input on coordinating Medicaid and Medicare.</a:t>
            </a:r>
          </a:p>
          <a:p>
            <a:pPr defTabSz="457200" fontAlgn="base">
              <a:spcBef>
                <a:spcPct val="0"/>
              </a:spcBef>
              <a:spcAft>
                <a:spcPct val="0"/>
              </a:spcAft>
            </a:pPr>
            <a:r>
              <a:rPr lang="en-US" sz="2800" dirty="0" smtClean="0"/>
              <a:t>Replacing 6 current HCBS waivers</a:t>
            </a:r>
          </a:p>
          <a:p>
            <a:pPr lvl="1" defTabSz="457200" fontAlgn="base">
              <a:spcBef>
                <a:spcPct val="0"/>
              </a:spcBef>
              <a:spcAft>
                <a:spcPct val="0"/>
              </a:spcAft>
            </a:pPr>
            <a:r>
              <a:rPr lang="en-US" dirty="0" smtClean="0"/>
              <a:t>Aging, Attendant Care, AIDS, </a:t>
            </a:r>
            <a:r>
              <a:rPr lang="en-US" dirty="0" err="1" smtClean="0"/>
              <a:t>CommCare</a:t>
            </a:r>
            <a:r>
              <a:rPr lang="en-US" dirty="0" smtClean="0"/>
              <a:t>, Independence, and OBRA</a:t>
            </a:r>
          </a:p>
          <a:p>
            <a:pPr defTabSz="457200" fontAlgn="base">
              <a:spcBef>
                <a:spcPct val="0"/>
              </a:spcBef>
              <a:spcAft>
                <a:spcPct val="0"/>
              </a:spcAft>
            </a:pPr>
            <a:endParaRPr lang="en-US" sz="2800" dirty="0"/>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11</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699130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629295" y="850991"/>
            <a:ext cx="8559733" cy="839264"/>
          </a:xfrm>
        </p:spPr>
        <p:txBody>
          <a:bodyPr/>
          <a:lstStyle/>
          <a:p>
            <a:pPr eaLnBrk="1" hangingPunct="1"/>
            <a:r>
              <a:rPr lang="en-US" altLang="en-US" b="1" dirty="0" smtClean="0"/>
              <a:t>CHC Basic Structure (cont.)</a:t>
            </a:r>
          </a:p>
        </p:txBody>
      </p:sp>
      <p:sp>
        <p:nvSpPr>
          <p:cNvPr id="6147" name="TextBox 2"/>
          <p:cNvSpPr txBox="1">
            <a:spLocks noChangeArrowheads="1"/>
          </p:cNvSpPr>
          <p:nvPr/>
        </p:nvSpPr>
        <p:spPr bwMode="auto">
          <a:xfrm>
            <a:off x="990600" y="2151522"/>
            <a:ext cx="10488386"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sz="3600" dirty="0" smtClean="0">
                <a:solidFill>
                  <a:prstClr val="black"/>
                </a:solidFill>
              </a:rPr>
              <a:t>Covering most </a:t>
            </a:r>
            <a:r>
              <a:rPr lang="en-US" sz="3600" dirty="0">
                <a:solidFill>
                  <a:prstClr val="black"/>
                </a:solidFill>
              </a:rPr>
              <a:t>Medicaid-covered </a:t>
            </a:r>
            <a:r>
              <a:rPr lang="en-US" sz="3600" dirty="0" smtClean="0">
                <a:solidFill>
                  <a:prstClr val="black"/>
                </a:solidFill>
              </a:rPr>
              <a:t>service</a:t>
            </a:r>
          </a:p>
          <a:p>
            <a:pPr lvl="1" defTabSz="457200" fontAlgn="base">
              <a:spcBef>
                <a:spcPct val="0"/>
              </a:spcBef>
              <a:spcAft>
                <a:spcPct val="0"/>
              </a:spcAft>
            </a:pPr>
            <a:r>
              <a:rPr lang="en-US" sz="3600" dirty="0" smtClean="0">
                <a:solidFill>
                  <a:prstClr val="black"/>
                </a:solidFill>
              </a:rPr>
              <a:t>Behavioral health services are excluded, and will continue to be provided through BH-MCOs.</a:t>
            </a:r>
            <a:endParaRPr lang="en-US" sz="3600" dirty="0">
              <a:solidFill>
                <a:prstClr val="black"/>
              </a:solidFill>
            </a:endParaRPr>
          </a:p>
          <a:p>
            <a:pPr defTabSz="457200" fontAlgn="base">
              <a:spcBef>
                <a:spcPct val="0"/>
              </a:spcBef>
              <a:spcAft>
                <a:spcPct val="0"/>
              </a:spcAft>
            </a:pPr>
            <a:r>
              <a:rPr lang="en-US" sz="3600" dirty="0">
                <a:solidFill>
                  <a:prstClr val="black"/>
                </a:solidFill>
              </a:rPr>
              <a:t>Dual </a:t>
            </a:r>
            <a:r>
              <a:rPr lang="en-US" sz="3600" dirty="0" err="1" smtClean="0">
                <a:solidFill>
                  <a:prstClr val="black"/>
                </a:solidFill>
              </a:rPr>
              <a:t>eligibles</a:t>
            </a:r>
            <a:r>
              <a:rPr lang="en-US" sz="3600" dirty="0" smtClean="0">
                <a:solidFill>
                  <a:prstClr val="black"/>
                </a:solidFill>
              </a:rPr>
              <a:t> </a:t>
            </a:r>
            <a:r>
              <a:rPr lang="en-US" sz="3600" dirty="0">
                <a:solidFill>
                  <a:prstClr val="black"/>
                </a:solidFill>
              </a:rPr>
              <a:t>will have the option to have their Medicaid and Medicare services coordinated by the same </a:t>
            </a:r>
            <a:r>
              <a:rPr lang="en-US" sz="3600" dirty="0" smtClean="0">
                <a:solidFill>
                  <a:prstClr val="black"/>
                </a:solidFill>
              </a:rPr>
              <a:t>MCO through the D-SNP.</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12</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246164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629295" y="850991"/>
            <a:ext cx="8559733" cy="1143000"/>
          </a:xfrm>
        </p:spPr>
        <p:txBody>
          <a:bodyPr/>
          <a:lstStyle/>
          <a:p>
            <a:pPr eaLnBrk="1" hangingPunct="1"/>
            <a:r>
              <a:rPr lang="en-US" altLang="en-US" b="1" dirty="0" smtClean="0"/>
              <a:t>CHC Basic Structure (cont.)</a:t>
            </a:r>
          </a:p>
        </p:txBody>
      </p:sp>
      <p:sp>
        <p:nvSpPr>
          <p:cNvPr id="6147" name="TextBox 2"/>
          <p:cNvSpPr txBox="1">
            <a:spLocks noChangeArrowheads="1"/>
          </p:cNvSpPr>
          <p:nvPr/>
        </p:nvSpPr>
        <p:spPr bwMode="auto">
          <a:xfrm>
            <a:off x="1020096" y="1993991"/>
            <a:ext cx="10488386"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sz="2800" dirty="0" smtClean="0"/>
              <a:t>Estimated </a:t>
            </a:r>
            <a:r>
              <a:rPr lang="en-US" sz="2800" dirty="0"/>
              <a:t>450,000 individuals, including 130,000 </a:t>
            </a:r>
            <a:r>
              <a:rPr lang="en-US" sz="2800" dirty="0" smtClean="0"/>
              <a:t>currently </a:t>
            </a:r>
            <a:r>
              <a:rPr lang="en-US" sz="2800" dirty="0"/>
              <a:t>receiving LTSS in the community and in nursing </a:t>
            </a:r>
            <a:r>
              <a:rPr lang="en-US" sz="2800" dirty="0" smtClean="0"/>
              <a:t>facilities.</a:t>
            </a:r>
          </a:p>
          <a:p>
            <a:pPr defTabSz="457200" fontAlgn="base">
              <a:spcBef>
                <a:spcPct val="0"/>
              </a:spcBef>
              <a:spcAft>
                <a:spcPct val="0"/>
              </a:spcAft>
            </a:pPr>
            <a:endParaRPr lang="en-US" sz="2800" dirty="0"/>
          </a:p>
          <a:p>
            <a:pPr defTabSz="457200" fontAlgn="base">
              <a:spcBef>
                <a:spcPct val="0"/>
              </a:spcBef>
              <a:spcAft>
                <a:spcPct val="0"/>
              </a:spcAft>
            </a:pPr>
            <a:r>
              <a:rPr lang="en-US" sz="2800" dirty="0" smtClean="0"/>
              <a:t>Most of the enrollees will be dual </a:t>
            </a:r>
            <a:r>
              <a:rPr lang="en-US" sz="2800" dirty="0" err="1" smtClean="0"/>
              <a:t>eligibles</a:t>
            </a:r>
            <a:r>
              <a:rPr lang="en-US" sz="2800" dirty="0"/>
              <a:t> </a:t>
            </a:r>
            <a:r>
              <a:rPr lang="en-US" sz="2800" dirty="0" smtClean="0"/>
              <a:t>not receiving LTSS.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13</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339886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629295" y="850991"/>
            <a:ext cx="8559733" cy="622456"/>
          </a:xfrm>
        </p:spPr>
        <p:txBody>
          <a:bodyPr/>
          <a:lstStyle/>
          <a:p>
            <a:pPr eaLnBrk="1" hangingPunct="1"/>
            <a:r>
              <a:rPr lang="en-US" altLang="en-US" b="1" dirty="0" smtClean="0"/>
              <a:t>CHC Goals</a:t>
            </a:r>
          </a:p>
        </p:txBody>
      </p:sp>
      <p:sp>
        <p:nvSpPr>
          <p:cNvPr id="6147" name="TextBox 2"/>
          <p:cNvSpPr txBox="1">
            <a:spLocks noChangeArrowheads="1"/>
          </p:cNvSpPr>
          <p:nvPr/>
        </p:nvSpPr>
        <p:spPr bwMode="auto">
          <a:xfrm>
            <a:off x="1309254" y="850991"/>
            <a:ext cx="10488386"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lvl="1" defTabSz="457200" fontAlgn="base">
              <a:spcBef>
                <a:spcPct val="0"/>
              </a:spcBef>
              <a:spcAft>
                <a:spcPct val="0"/>
              </a:spcAft>
              <a:buFont typeface="Arial" panose="020B0604020202020204" pitchFamily="34" charset="0"/>
              <a:buChar char="•"/>
            </a:pPr>
            <a:endParaRPr lang="en-US" altLang="en-US" dirty="0" smtClean="0">
              <a:solidFill>
                <a:prstClr val="black"/>
              </a:solidFill>
            </a:endParaRPr>
          </a:p>
          <a:p>
            <a:pPr marL="285750" lvl="1" defTabSz="457200" fontAlgn="base">
              <a:spcBef>
                <a:spcPct val="0"/>
              </a:spcBef>
              <a:spcAft>
                <a:spcPct val="0"/>
              </a:spcAft>
              <a:buFont typeface="Arial" panose="020B0604020202020204" pitchFamily="34" charset="0"/>
              <a:buChar char="•"/>
            </a:pPr>
            <a:endParaRPr lang="en-US" altLang="en-US" dirty="0">
              <a:solidFill>
                <a:prstClr val="black"/>
              </a:solidFill>
            </a:endParaRPr>
          </a:p>
          <a:p>
            <a:pPr marL="285750" lvl="1" defTabSz="457200" fontAlgn="base">
              <a:spcBef>
                <a:spcPct val="0"/>
              </a:spcBef>
              <a:spcAft>
                <a:spcPct val="0"/>
              </a:spcAft>
              <a:buFont typeface="Arial" panose="020B0604020202020204" pitchFamily="34" charset="0"/>
              <a:buChar char="•"/>
            </a:pPr>
            <a:r>
              <a:rPr lang="en-US" altLang="en-US" sz="4000" dirty="0" smtClean="0">
                <a:solidFill>
                  <a:prstClr val="black"/>
                </a:solidFill>
              </a:rPr>
              <a:t>Enhance opportunities for community-based living.</a:t>
            </a:r>
          </a:p>
          <a:p>
            <a:pPr marL="285750" lvl="1" defTabSz="457200" fontAlgn="base">
              <a:spcBef>
                <a:spcPct val="0"/>
              </a:spcBef>
              <a:spcAft>
                <a:spcPct val="0"/>
              </a:spcAft>
              <a:buFont typeface="Arial" panose="020B0604020202020204" pitchFamily="34" charset="0"/>
              <a:buChar char="•"/>
            </a:pPr>
            <a:r>
              <a:rPr lang="en-US" altLang="en-US" sz="4000" dirty="0" smtClean="0">
                <a:solidFill>
                  <a:prstClr val="black"/>
                </a:solidFill>
              </a:rPr>
              <a:t>Strengthen care coordination, especially for duals.</a:t>
            </a:r>
          </a:p>
          <a:p>
            <a:pPr marL="285750" lvl="1" defTabSz="457200" fontAlgn="base">
              <a:spcBef>
                <a:spcPct val="0"/>
              </a:spcBef>
              <a:spcAft>
                <a:spcPct val="0"/>
              </a:spcAft>
              <a:buFont typeface="Arial" panose="020B0604020202020204" pitchFamily="34" charset="0"/>
              <a:buChar char="•"/>
            </a:pPr>
            <a:r>
              <a:rPr lang="en-US" altLang="en-US" sz="4000" dirty="0" smtClean="0">
                <a:solidFill>
                  <a:prstClr val="black"/>
                </a:solidFill>
              </a:rPr>
              <a:t>Enhance quality and accountability.</a:t>
            </a:r>
          </a:p>
          <a:p>
            <a:pPr marL="285750" lvl="1" defTabSz="457200" fontAlgn="base">
              <a:spcBef>
                <a:spcPct val="0"/>
              </a:spcBef>
              <a:spcAft>
                <a:spcPct val="0"/>
              </a:spcAft>
              <a:buFont typeface="Arial" panose="020B0604020202020204" pitchFamily="34" charset="0"/>
              <a:buChar char="•"/>
            </a:pPr>
            <a:r>
              <a:rPr lang="en-US" altLang="en-US" sz="4000" dirty="0" smtClean="0">
                <a:solidFill>
                  <a:prstClr val="black"/>
                </a:solidFill>
              </a:rPr>
              <a:t>Advance program innovation.</a:t>
            </a:r>
          </a:p>
          <a:p>
            <a:pPr marL="285750" lvl="1" defTabSz="457200" fontAlgn="base">
              <a:spcBef>
                <a:spcPct val="0"/>
              </a:spcBef>
              <a:spcAft>
                <a:spcPct val="0"/>
              </a:spcAft>
              <a:buFont typeface="Arial" panose="020B0604020202020204" pitchFamily="34" charset="0"/>
              <a:buChar char="•"/>
            </a:pPr>
            <a:r>
              <a:rPr lang="en-US" altLang="en-US" sz="4000" dirty="0" smtClean="0">
                <a:solidFill>
                  <a:prstClr val="black"/>
                </a:solidFill>
              </a:rPr>
              <a:t>Increase efficiency and effectiveness.</a:t>
            </a:r>
            <a:endParaRPr lang="en-US" altLang="en-US" sz="4000" dirty="0">
              <a:solidFill>
                <a:prstClr val="black"/>
              </a:solidFill>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14</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2826878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615023"/>
            <a:ext cx="11148786" cy="1143000"/>
          </a:xfrm>
        </p:spPr>
        <p:txBody>
          <a:bodyPr/>
          <a:lstStyle/>
          <a:p>
            <a:pPr eaLnBrk="1" hangingPunct="1"/>
            <a:r>
              <a:rPr lang="en-US" altLang="en-US" b="1" dirty="0" smtClean="0"/>
              <a:t>Eligibility Determinations</a:t>
            </a:r>
          </a:p>
        </p:txBody>
      </p:sp>
      <p:sp>
        <p:nvSpPr>
          <p:cNvPr id="6147" name="TextBox 2"/>
          <p:cNvSpPr txBox="1">
            <a:spLocks noChangeArrowheads="1"/>
          </p:cNvSpPr>
          <p:nvPr/>
        </p:nvSpPr>
        <p:spPr bwMode="auto">
          <a:xfrm>
            <a:off x="990600" y="1768074"/>
            <a:ext cx="10488386"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dirty="0" smtClean="0">
                <a:solidFill>
                  <a:prstClr val="black"/>
                </a:solidFill>
                <a:latin typeface="Calibri"/>
              </a:rPr>
              <a:t>Financial eligibility administered by DHS and County Assistance Offices.</a:t>
            </a:r>
          </a:p>
          <a:p>
            <a:pPr defTabSz="457200" fontAlgn="base">
              <a:spcBef>
                <a:spcPct val="0"/>
              </a:spcBef>
              <a:spcAft>
                <a:spcPct val="0"/>
              </a:spcAft>
            </a:pPr>
            <a:r>
              <a:rPr lang="en-US" altLang="en-US" dirty="0" smtClean="0">
                <a:solidFill>
                  <a:prstClr val="black"/>
                </a:solidFill>
                <a:latin typeface="Calibri"/>
              </a:rPr>
              <a:t>Level of care eligibility:</a:t>
            </a:r>
          </a:p>
          <a:p>
            <a:pPr lvl="1" defTabSz="457200" fontAlgn="base">
              <a:spcBef>
                <a:spcPct val="0"/>
              </a:spcBef>
              <a:spcAft>
                <a:spcPct val="0"/>
              </a:spcAft>
            </a:pPr>
            <a:r>
              <a:rPr lang="en-US" altLang="en-US" sz="3200" dirty="0" smtClean="0">
                <a:solidFill>
                  <a:prstClr val="black"/>
                </a:solidFill>
                <a:latin typeface="Calibri"/>
              </a:rPr>
              <a:t>State will develop standardized level of care tool</a:t>
            </a:r>
          </a:p>
          <a:p>
            <a:pPr lvl="1" defTabSz="457200" fontAlgn="base">
              <a:spcBef>
                <a:spcPct val="0"/>
              </a:spcBef>
              <a:spcAft>
                <a:spcPct val="0"/>
              </a:spcAft>
            </a:pPr>
            <a:r>
              <a:rPr lang="en-US" altLang="en-US" sz="3200" dirty="0" smtClean="0">
                <a:solidFill>
                  <a:prstClr val="black"/>
                </a:solidFill>
                <a:latin typeface="Calibri"/>
              </a:rPr>
              <a:t>Evaluations done by contracted entity that will not be provider of services.</a:t>
            </a:r>
          </a:p>
          <a:p>
            <a:pPr lvl="2" defTabSz="457200" fontAlgn="base">
              <a:spcBef>
                <a:spcPct val="0"/>
              </a:spcBef>
              <a:spcAft>
                <a:spcPct val="0"/>
              </a:spcAft>
            </a:pPr>
            <a:r>
              <a:rPr lang="en-US" altLang="en-US" sz="3200" dirty="0" smtClean="0">
                <a:solidFill>
                  <a:prstClr val="black"/>
                </a:solidFill>
                <a:latin typeface="Calibri"/>
              </a:rPr>
              <a:t>Potentially positive, assuming that tool is appropriate, process is transparent, and consumer has meaningful appeal rights.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15</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52033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615023"/>
            <a:ext cx="11148786" cy="1143000"/>
          </a:xfrm>
        </p:spPr>
        <p:txBody>
          <a:bodyPr/>
          <a:lstStyle/>
          <a:p>
            <a:pPr eaLnBrk="1" hangingPunct="1"/>
            <a:r>
              <a:rPr lang="en-US" altLang="en-US" b="1" dirty="0" smtClean="0"/>
              <a:t>Assessments</a:t>
            </a:r>
          </a:p>
        </p:txBody>
      </p:sp>
      <p:sp>
        <p:nvSpPr>
          <p:cNvPr id="6147" name="TextBox 2"/>
          <p:cNvSpPr txBox="1">
            <a:spLocks noChangeArrowheads="1"/>
          </p:cNvSpPr>
          <p:nvPr/>
        </p:nvSpPr>
        <p:spPr bwMode="auto">
          <a:xfrm>
            <a:off x="990600" y="1768074"/>
            <a:ext cx="10488386"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dirty="0" smtClean="0">
                <a:solidFill>
                  <a:prstClr val="black"/>
                </a:solidFill>
                <a:latin typeface="Calibri"/>
              </a:rPr>
              <a:t>“Regular needs screening” and “analysis of participant utilization.”</a:t>
            </a:r>
          </a:p>
          <a:p>
            <a:pPr lvl="1" defTabSz="457200" fontAlgn="base">
              <a:spcBef>
                <a:spcPct val="0"/>
              </a:spcBef>
              <a:spcAft>
                <a:spcPct val="0"/>
              </a:spcAft>
            </a:pPr>
            <a:r>
              <a:rPr lang="en-US" altLang="en-US" sz="2000" dirty="0" smtClean="0">
                <a:solidFill>
                  <a:prstClr val="black"/>
                </a:solidFill>
                <a:latin typeface="Calibri"/>
              </a:rPr>
              <a:t>Identification of needs, based on premise that enrollee is not asking for service(s) at issue.</a:t>
            </a:r>
          </a:p>
          <a:p>
            <a:pPr defTabSz="457200" fontAlgn="base">
              <a:spcBef>
                <a:spcPct val="0"/>
              </a:spcBef>
              <a:spcAft>
                <a:spcPct val="0"/>
              </a:spcAft>
            </a:pPr>
            <a:endParaRPr lang="en-US" altLang="en-US" sz="2800" dirty="0" smtClean="0">
              <a:solidFill>
                <a:prstClr val="black"/>
              </a:solidFill>
              <a:latin typeface="Calibri"/>
            </a:endParaRPr>
          </a:p>
          <a:p>
            <a:pPr defTabSz="457200" fontAlgn="base">
              <a:spcBef>
                <a:spcPct val="0"/>
              </a:spcBef>
              <a:spcAft>
                <a:spcPct val="0"/>
              </a:spcAft>
            </a:pPr>
            <a:r>
              <a:rPr lang="en-US" altLang="en-US" sz="2800" dirty="0" smtClean="0">
                <a:solidFill>
                  <a:prstClr val="black"/>
                </a:solidFill>
                <a:latin typeface="Calibri"/>
              </a:rPr>
              <a:t>If need for LTSS identified, enrollee is “offered a comprehensive needs assessment based on a standardized tool approved by the commonwealth.”</a:t>
            </a:r>
          </a:p>
          <a:p>
            <a:pPr lvl="1" defTabSz="457200" fontAlgn="base">
              <a:spcBef>
                <a:spcPct val="0"/>
              </a:spcBef>
              <a:spcAft>
                <a:spcPct val="0"/>
              </a:spcAft>
            </a:pPr>
            <a:r>
              <a:rPr lang="en-US" altLang="en-US" dirty="0" smtClean="0">
                <a:solidFill>
                  <a:prstClr val="black"/>
                </a:solidFill>
                <a:latin typeface="Calibri"/>
              </a:rPr>
              <a:t>Tool used “to </a:t>
            </a:r>
            <a:r>
              <a:rPr lang="en-US" altLang="en-US" dirty="0">
                <a:solidFill>
                  <a:prstClr val="black"/>
                </a:solidFill>
                <a:latin typeface="Calibri"/>
              </a:rPr>
              <a:t>identify the participants’ </a:t>
            </a:r>
            <a:r>
              <a:rPr lang="en-US" altLang="en-US" dirty="0" smtClean="0">
                <a:solidFill>
                  <a:prstClr val="black"/>
                </a:solidFill>
                <a:latin typeface="Calibri"/>
              </a:rPr>
              <a:t>goals and </a:t>
            </a:r>
            <a:r>
              <a:rPr lang="en-US" altLang="en-US" dirty="0">
                <a:solidFill>
                  <a:prstClr val="black"/>
                </a:solidFill>
                <a:latin typeface="Calibri"/>
              </a:rPr>
              <a:t>preferences and addresses physical, social, psychosocial, environmental, LTSS</a:t>
            </a:r>
            <a:r>
              <a:rPr lang="en-US" altLang="en-US" dirty="0" smtClean="0">
                <a:solidFill>
                  <a:prstClr val="black"/>
                </a:solidFill>
                <a:latin typeface="Calibri"/>
              </a:rPr>
              <a:t>, and </a:t>
            </a:r>
            <a:r>
              <a:rPr lang="en-US" altLang="en-US" dirty="0">
                <a:solidFill>
                  <a:prstClr val="black"/>
                </a:solidFill>
                <a:latin typeface="Calibri"/>
              </a:rPr>
              <a:t>other needs, as well as the availability and needs of participants through </a:t>
            </a:r>
            <a:r>
              <a:rPr lang="en-US" altLang="en-US" dirty="0" smtClean="0">
                <a:solidFill>
                  <a:prstClr val="black"/>
                </a:solidFill>
                <a:latin typeface="Calibri"/>
              </a:rPr>
              <a:t>the support </a:t>
            </a:r>
            <a:r>
              <a:rPr lang="en-US" altLang="en-US" dirty="0">
                <a:solidFill>
                  <a:prstClr val="black"/>
                </a:solidFill>
                <a:latin typeface="Calibri"/>
              </a:rPr>
              <a:t>of unpaid caregivers</a:t>
            </a:r>
            <a:r>
              <a:rPr lang="en-US" altLang="en-US" dirty="0" smtClean="0">
                <a:solidFill>
                  <a:prstClr val="black"/>
                </a:solidFill>
                <a:latin typeface="Calibri"/>
              </a:rPr>
              <a:t>.”</a:t>
            </a:r>
            <a:endParaRPr lang="en-US" altLang="en-US" sz="2400" dirty="0" smtClean="0">
              <a:solidFill>
                <a:prstClr val="black"/>
              </a:solidFill>
              <a:latin typeface="Calibri"/>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16</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2420573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615023"/>
            <a:ext cx="11148786" cy="1143000"/>
          </a:xfrm>
        </p:spPr>
        <p:txBody>
          <a:bodyPr/>
          <a:lstStyle/>
          <a:p>
            <a:pPr eaLnBrk="1" hangingPunct="1"/>
            <a:r>
              <a:rPr lang="en-US" altLang="en-US" b="1" dirty="0" smtClean="0"/>
              <a:t>Assessments (cont.)</a:t>
            </a:r>
          </a:p>
        </p:txBody>
      </p:sp>
      <p:sp>
        <p:nvSpPr>
          <p:cNvPr id="6147" name="TextBox 2"/>
          <p:cNvSpPr txBox="1">
            <a:spLocks noChangeArrowheads="1"/>
          </p:cNvSpPr>
          <p:nvPr/>
        </p:nvSpPr>
        <p:spPr bwMode="auto">
          <a:xfrm>
            <a:off x="990600" y="1768074"/>
            <a:ext cx="10488386"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3600" dirty="0" smtClean="0">
                <a:solidFill>
                  <a:prstClr val="black"/>
                </a:solidFill>
                <a:latin typeface="Calibri"/>
              </a:rPr>
              <a:t>Good features in assessments:</a:t>
            </a:r>
          </a:p>
          <a:p>
            <a:pPr lvl="1" defTabSz="457200" fontAlgn="base">
              <a:spcBef>
                <a:spcPct val="0"/>
              </a:spcBef>
              <a:spcAft>
                <a:spcPct val="0"/>
              </a:spcAft>
            </a:pPr>
            <a:r>
              <a:rPr lang="en-US" altLang="en-US" sz="3600" dirty="0">
                <a:solidFill>
                  <a:prstClr val="black"/>
                </a:solidFill>
                <a:latin typeface="Calibri"/>
              </a:rPr>
              <a:t>A</a:t>
            </a:r>
            <a:r>
              <a:rPr lang="en-US" altLang="en-US" sz="3600" dirty="0" smtClean="0">
                <a:solidFill>
                  <a:prstClr val="black"/>
                </a:solidFill>
                <a:latin typeface="Calibri"/>
              </a:rPr>
              <a:t>ssessments are standardized.</a:t>
            </a:r>
          </a:p>
          <a:p>
            <a:pPr lvl="2" defTabSz="457200" fontAlgn="base">
              <a:spcBef>
                <a:spcPct val="0"/>
              </a:spcBef>
              <a:spcAft>
                <a:spcPct val="0"/>
              </a:spcAft>
            </a:pPr>
            <a:r>
              <a:rPr lang="en-US" altLang="en-US" sz="3200" dirty="0" smtClean="0">
                <a:solidFill>
                  <a:prstClr val="black"/>
                </a:solidFill>
                <a:latin typeface="Calibri"/>
              </a:rPr>
              <a:t>Transparency, proprietary instruments otherwise are troubling issues.</a:t>
            </a:r>
          </a:p>
          <a:p>
            <a:pPr lvl="1" defTabSz="457200" fontAlgn="base">
              <a:spcBef>
                <a:spcPct val="0"/>
              </a:spcBef>
              <a:spcAft>
                <a:spcPct val="0"/>
              </a:spcAft>
            </a:pPr>
            <a:r>
              <a:rPr lang="en-US" altLang="en-US" sz="3600" dirty="0" smtClean="0">
                <a:solidFill>
                  <a:prstClr val="black"/>
                </a:solidFill>
                <a:latin typeface="Calibri"/>
              </a:rPr>
              <a:t>Includes availability of unpaid caregivers, instead of assuming that they always are available.</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17</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391679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615023"/>
            <a:ext cx="11148786" cy="1143000"/>
          </a:xfrm>
        </p:spPr>
        <p:txBody>
          <a:bodyPr/>
          <a:lstStyle/>
          <a:p>
            <a:pPr eaLnBrk="1" hangingPunct="1"/>
            <a:r>
              <a:rPr lang="en-US" altLang="en-US" b="1" dirty="0" smtClean="0"/>
              <a:t>Person-Centered Planning for LTSS</a:t>
            </a:r>
          </a:p>
        </p:txBody>
      </p:sp>
      <p:sp>
        <p:nvSpPr>
          <p:cNvPr id="6147" name="TextBox 2"/>
          <p:cNvSpPr txBox="1">
            <a:spLocks noChangeArrowheads="1"/>
          </p:cNvSpPr>
          <p:nvPr/>
        </p:nvSpPr>
        <p:spPr bwMode="auto">
          <a:xfrm>
            <a:off x="990600" y="1768074"/>
            <a:ext cx="10488386"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dirty="0" smtClean="0">
                <a:solidFill>
                  <a:prstClr val="black"/>
                </a:solidFill>
                <a:latin typeface="Calibri"/>
              </a:rPr>
              <a:t>Positive features:</a:t>
            </a:r>
          </a:p>
          <a:p>
            <a:pPr lvl="1" defTabSz="457200" fontAlgn="base">
              <a:spcBef>
                <a:spcPct val="0"/>
              </a:spcBef>
              <a:spcAft>
                <a:spcPct val="0"/>
              </a:spcAft>
            </a:pPr>
            <a:r>
              <a:rPr lang="en-US" altLang="en-US" dirty="0" smtClean="0">
                <a:solidFill>
                  <a:prstClr val="black"/>
                </a:solidFill>
                <a:latin typeface="Calibri"/>
              </a:rPr>
              <a:t>Must address preferences in setting, schedule, and activities.</a:t>
            </a:r>
          </a:p>
          <a:p>
            <a:pPr lvl="1" defTabSz="457200" fontAlgn="base">
              <a:spcBef>
                <a:spcPct val="0"/>
              </a:spcBef>
              <a:spcAft>
                <a:spcPct val="0"/>
              </a:spcAft>
            </a:pPr>
            <a:r>
              <a:rPr lang="en-US" altLang="en-US" dirty="0" smtClean="0">
                <a:solidFill>
                  <a:prstClr val="black"/>
                </a:solidFill>
                <a:latin typeface="Calibri"/>
              </a:rPr>
              <a:t>Service coordinators must have “expertise with the conditions of the target population.”</a:t>
            </a:r>
          </a:p>
          <a:p>
            <a:pPr lvl="1" defTabSz="457200" fontAlgn="base">
              <a:spcBef>
                <a:spcPct val="0"/>
              </a:spcBef>
              <a:spcAft>
                <a:spcPct val="0"/>
              </a:spcAft>
            </a:pPr>
            <a:r>
              <a:rPr lang="en-US" altLang="en-US" dirty="0" smtClean="0">
                <a:solidFill>
                  <a:prstClr val="black"/>
                </a:solidFill>
                <a:latin typeface="Calibri"/>
              </a:rPr>
              <a:t>Plan must “address needs of participants through support of their unpaid caregivers.”</a:t>
            </a:r>
          </a:p>
          <a:p>
            <a:pPr lvl="1" defTabSz="457200" fontAlgn="base">
              <a:spcBef>
                <a:spcPct val="0"/>
              </a:spcBef>
              <a:spcAft>
                <a:spcPct val="0"/>
              </a:spcAft>
            </a:pPr>
            <a:r>
              <a:rPr lang="en-US" altLang="en-US" dirty="0" smtClean="0">
                <a:solidFill>
                  <a:prstClr val="black"/>
                </a:solidFill>
                <a:latin typeface="Calibri"/>
              </a:rPr>
              <a:t>Service coordinator monitors plan to ensure services are delivered.</a:t>
            </a:r>
          </a:p>
          <a:p>
            <a:pPr lvl="1" defTabSz="457200" fontAlgn="base">
              <a:spcBef>
                <a:spcPct val="0"/>
              </a:spcBef>
              <a:spcAft>
                <a:spcPct val="0"/>
              </a:spcAft>
            </a:pPr>
            <a:r>
              <a:rPr lang="en-US" altLang="en-US" dirty="0" smtClean="0">
                <a:solidFill>
                  <a:prstClr val="black"/>
                </a:solidFill>
                <a:latin typeface="Calibri"/>
              </a:rPr>
              <a:t>Plan shared with providers and caregivers with permission.</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18</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2598285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615023"/>
            <a:ext cx="11148786" cy="1143000"/>
          </a:xfrm>
        </p:spPr>
        <p:txBody>
          <a:bodyPr/>
          <a:lstStyle/>
          <a:p>
            <a:pPr eaLnBrk="1" hangingPunct="1"/>
            <a:r>
              <a:rPr lang="en-US" altLang="en-US" b="1" dirty="0" smtClean="0"/>
              <a:t>Service Coordination Outside of LTSS</a:t>
            </a:r>
          </a:p>
        </p:txBody>
      </p:sp>
      <p:sp>
        <p:nvSpPr>
          <p:cNvPr id="6147" name="TextBox 2"/>
          <p:cNvSpPr txBox="1">
            <a:spLocks noChangeArrowheads="1"/>
          </p:cNvSpPr>
          <p:nvPr/>
        </p:nvSpPr>
        <p:spPr bwMode="auto">
          <a:xfrm>
            <a:off x="990600" y="1758023"/>
            <a:ext cx="10488386"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dirty="0" smtClean="0">
                <a:solidFill>
                  <a:prstClr val="black"/>
                </a:solidFill>
                <a:latin typeface="Calibri"/>
              </a:rPr>
              <a:t>MCO “may” provide service coordination for others.</a:t>
            </a:r>
          </a:p>
          <a:p>
            <a:pPr lvl="1" defTabSz="457200" fontAlgn="base">
              <a:spcBef>
                <a:spcPct val="0"/>
              </a:spcBef>
              <a:spcAft>
                <a:spcPct val="0"/>
              </a:spcAft>
            </a:pPr>
            <a:r>
              <a:rPr lang="en-US" altLang="en-US" dirty="0" smtClean="0">
                <a:solidFill>
                  <a:prstClr val="black"/>
                </a:solidFill>
                <a:latin typeface="Calibri"/>
              </a:rPr>
              <a:t>Screen for, e.g., chronic conditions, use of multiple specialists, use of ER, hospital admissions.</a:t>
            </a:r>
          </a:p>
          <a:p>
            <a:pPr defTabSz="457200" fontAlgn="base">
              <a:spcBef>
                <a:spcPct val="0"/>
              </a:spcBef>
              <a:spcAft>
                <a:spcPct val="0"/>
              </a:spcAft>
            </a:pPr>
            <a:endParaRPr lang="en-US" altLang="en-US" sz="2800" dirty="0" smtClean="0">
              <a:solidFill>
                <a:prstClr val="black"/>
              </a:solidFill>
              <a:latin typeface="Calibri"/>
            </a:endParaRPr>
          </a:p>
          <a:p>
            <a:pPr defTabSz="457200" fontAlgn="base">
              <a:spcBef>
                <a:spcPct val="0"/>
              </a:spcBef>
              <a:spcAft>
                <a:spcPct val="0"/>
              </a:spcAft>
            </a:pPr>
            <a:r>
              <a:rPr lang="en-US" altLang="en-US" sz="2800" dirty="0" smtClean="0">
                <a:solidFill>
                  <a:prstClr val="black"/>
                </a:solidFill>
                <a:latin typeface="Calibri"/>
              </a:rPr>
              <a:t>MCOs must implement care transition protocols when enrollees are going in or out of hospitals, nursing facilities, or residential settings.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19</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161504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6490" y="1296785"/>
            <a:ext cx="4459022" cy="4264439"/>
          </a:xfrm>
          <a:prstGeom prst="rect">
            <a:avLst/>
          </a:prstGeom>
        </p:spPr>
      </p:pic>
    </p:spTree>
    <p:extLst>
      <p:ext uri="{BB962C8B-B14F-4D97-AF65-F5344CB8AC3E}">
        <p14:creationId xmlns:p14="http://schemas.microsoft.com/office/powerpoint/2010/main" val="2068691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850991"/>
            <a:ext cx="11148786" cy="1143000"/>
          </a:xfrm>
        </p:spPr>
        <p:txBody>
          <a:bodyPr/>
          <a:lstStyle/>
          <a:p>
            <a:pPr eaLnBrk="1" hangingPunct="1"/>
            <a:r>
              <a:rPr lang="en-US" altLang="en-US" b="1" dirty="0" smtClean="0"/>
              <a:t>Person-Centered Planning </a:t>
            </a:r>
            <a:br>
              <a:rPr lang="en-US" altLang="en-US" b="1" dirty="0" smtClean="0"/>
            </a:br>
            <a:r>
              <a:rPr lang="en-US" altLang="en-US" b="1" dirty="0" smtClean="0"/>
              <a:t>Questions and Issues </a:t>
            </a:r>
          </a:p>
        </p:txBody>
      </p:sp>
      <p:sp>
        <p:nvSpPr>
          <p:cNvPr id="6147" name="TextBox 2"/>
          <p:cNvSpPr txBox="1">
            <a:spLocks noChangeArrowheads="1"/>
          </p:cNvSpPr>
          <p:nvPr/>
        </p:nvSpPr>
        <p:spPr bwMode="auto">
          <a:xfrm>
            <a:off x="990600" y="2633850"/>
            <a:ext cx="10488386"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dirty="0">
                <a:solidFill>
                  <a:prstClr val="black"/>
                </a:solidFill>
                <a:latin typeface="Calibri"/>
              </a:rPr>
              <a:t>D</a:t>
            </a:r>
            <a:r>
              <a:rPr lang="en-US" altLang="en-US" dirty="0" smtClean="0">
                <a:solidFill>
                  <a:prstClr val="black"/>
                </a:solidFill>
                <a:latin typeface="Calibri"/>
              </a:rPr>
              <a:t>anger </a:t>
            </a:r>
            <a:r>
              <a:rPr lang="en-US" altLang="en-US" dirty="0">
                <a:solidFill>
                  <a:prstClr val="black"/>
                </a:solidFill>
                <a:latin typeface="Calibri"/>
              </a:rPr>
              <a:t>signs as well: “service coordinators will develop the service plan during a face-to-face meeting with the </a:t>
            </a:r>
            <a:r>
              <a:rPr lang="en-US" altLang="en-US" dirty="0" smtClean="0">
                <a:solidFill>
                  <a:prstClr val="black"/>
                </a:solidFill>
                <a:latin typeface="Calibri"/>
              </a:rPr>
              <a:t>individuals.”</a:t>
            </a:r>
          </a:p>
          <a:p>
            <a:pPr lvl="1" defTabSz="457200" fontAlgn="base">
              <a:spcBef>
                <a:spcPct val="0"/>
              </a:spcBef>
              <a:spcAft>
                <a:spcPct val="0"/>
              </a:spcAft>
            </a:pPr>
            <a:r>
              <a:rPr lang="en-US" altLang="en-US" sz="3200" dirty="0">
                <a:solidFill>
                  <a:prstClr val="black"/>
                </a:solidFill>
                <a:latin typeface="Calibri"/>
              </a:rPr>
              <a:t>Person-centered planning means the individual consumer should be in charge.</a:t>
            </a:r>
          </a:p>
          <a:p>
            <a:pPr lvl="1" defTabSz="457200" fontAlgn="base">
              <a:spcBef>
                <a:spcPct val="0"/>
              </a:spcBef>
              <a:spcAft>
                <a:spcPct val="0"/>
              </a:spcAft>
            </a:pPr>
            <a:r>
              <a:rPr lang="en-US" altLang="en-US" sz="3200" dirty="0">
                <a:solidFill>
                  <a:prstClr val="black"/>
                </a:solidFill>
                <a:latin typeface="Calibri"/>
              </a:rPr>
              <a:t>Mere presence at the planning meeting is not enough.</a:t>
            </a:r>
          </a:p>
          <a:p>
            <a:pPr lvl="1" defTabSz="457200" fontAlgn="base">
              <a:spcBef>
                <a:spcPct val="0"/>
              </a:spcBef>
              <a:spcAft>
                <a:spcPct val="0"/>
              </a:spcAft>
            </a:pPr>
            <a:r>
              <a:rPr lang="en-US" altLang="en-US" sz="3200" dirty="0">
                <a:solidFill>
                  <a:prstClr val="black"/>
                </a:solidFill>
                <a:latin typeface="Calibri"/>
              </a:rPr>
              <a:t>Ideally, enrollee would have appeal </a:t>
            </a:r>
            <a:r>
              <a:rPr lang="en-US" altLang="en-US" sz="3200" dirty="0" smtClean="0">
                <a:solidFill>
                  <a:prstClr val="black"/>
                </a:solidFill>
                <a:latin typeface="Calibri"/>
              </a:rPr>
              <a:t>rights.</a:t>
            </a:r>
            <a:endParaRPr lang="en-US" altLang="en-US" sz="3200" dirty="0">
              <a:solidFill>
                <a:prstClr val="black"/>
              </a:solidFill>
            </a:endParaRPr>
          </a:p>
          <a:p>
            <a:pPr defTabSz="457200" fontAlgn="base">
              <a:spcBef>
                <a:spcPct val="0"/>
              </a:spcBef>
              <a:spcAft>
                <a:spcPct val="0"/>
              </a:spcAft>
            </a:pPr>
            <a:endParaRPr lang="en-US" altLang="en-US" sz="2800" dirty="0">
              <a:solidFill>
                <a:prstClr val="black"/>
              </a:solidFill>
              <a:latin typeface="Calibri"/>
            </a:endParaRPr>
          </a:p>
        </p:txBody>
      </p:sp>
      <p:sp>
        <p:nvSpPr>
          <p:cNvPr id="6148" name="Title 1"/>
          <p:cNvSpPr txBox="1">
            <a:spLocks/>
          </p:cNvSpPr>
          <p:nvPr/>
        </p:nvSpPr>
        <p:spPr bwMode="auto">
          <a:xfrm>
            <a:off x="2133600" y="156527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 typeface="Arial" panose="020B0604020202020204" pitchFamily="34" charset="0"/>
              <a:buNone/>
            </a:pPr>
            <a:endParaRPr lang="en-US" altLang="en-US" sz="3600" dirty="0" smtClean="0">
              <a:solidFill>
                <a:prstClr val="black"/>
              </a:solidFill>
              <a:latin typeface="Calibri"/>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20</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347482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850991"/>
            <a:ext cx="11148786" cy="1143000"/>
          </a:xfrm>
        </p:spPr>
        <p:txBody>
          <a:bodyPr/>
          <a:lstStyle/>
          <a:p>
            <a:pPr eaLnBrk="1" hangingPunct="1"/>
            <a:r>
              <a:rPr lang="en-US" altLang="en-US" b="1" dirty="0" smtClean="0"/>
              <a:t>Person-Centered Planning Regulations</a:t>
            </a:r>
          </a:p>
        </p:txBody>
      </p:sp>
      <p:sp>
        <p:nvSpPr>
          <p:cNvPr id="6147" name="TextBox 2"/>
          <p:cNvSpPr txBox="1">
            <a:spLocks noChangeArrowheads="1"/>
          </p:cNvSpPr>
          <p:nvPr/>
        </p:nvSpPr>
        <p:spPr bwMode="auto">
          <a:xfrm>
            <a:off x="990600" y="2564472"/>
            <a:ext cx="1048838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dirty="0" smtClean="0">
                <a:solidFill>
                  <a:prstClr val="black"/>
                </a:solidFill>
                <a:latin typeface="Calibri"/>
              </a:rPr>
              <a:t>Important to compare to person-centered planning regulations at 42 C.F.R. §441.301(c)(1) </a:t>
            </a:r>
          </a:p>
          <a:p>
            <a:pPr lvl="1" defTabSz="457200" fontAlgn="base">
              <a:spcBef>
                <a:spcPct val="0"/>
              </a:spcBef>
              <a:spcAft>
                <a:spcPct val="0"/>
              </a:spcAft>
            </a:pPr>
            <a:r>
              <a:rPr lang="en-US" altLang="en-US" sz="3200" dirty="0" smtClean="0">
                <a:solidFill>
                  <a:prstClr val="black"/>
                </a:solidFill>
                <a:latin typeface="Calibri"/>
              </a:rPr>
              <a:t>Process is led by the consumer when possible.</a:t>
            </a:r>
          </a:p>
          <a:p>
            <a:pPr lvl="1" defTabSz="457200" fontAlgn="base">
              <a:spcBef>
                <a:spcPct val="0"/>
              </a:spcBef>
              <a:spcAft>
                <a:spcPct val="0"/>
              </a:spcAft>
            </a:pPr>
            <a:r>
              <a:rPr lang="en-US" altLang="en-US" sz="3200" dirty="0" smtClean="0">
                <a:solidFill>
                  <a:prstClr val="black"/>
                </a:solidFill>
                <a:latin typeface="Calibri"/>
              </a:rPr>
              <a:t>Includes people chosen by the consumer.</a:t>
            </a:r>
          </a:p>
          <a:p>
            <a:pPr lvl="1" defTabSz="457200" fontAlgn="base">
              <a:spcBef>
                <a:spcPct val="0"/>
              </a:spcBef>
              <a:spcAft>
                <a:spcPct val="0"/>
              </a:spcAft>
            </a:pPr>
            <a:r>
              <a:rPr lang="en-US" altLang="en-US" sz="3200" dirty="0" smtClean="0">
                <a:solidFill>
                  <a:prstClr val="black"/>
                </a:solidFill>
                <a:latin typeface="Calibri"/>
              </a:rPr>
              <a:t>Provides necessary information and support for the consumer.</a:t>
            </a:r>
            <a:endParaRPr lang="en-US" altLang="en-US" sz="3200" dirty="0">
              <a:solidFill>
                <a:prstClr val="black"/>
              </a:solidFill>
            </a:endParaRPr>
          </a:p>
        </p:txBody>
      </p:sp>
      <p:sp>
        <p:nvSpPr>
          <p:cNvPr id="6148" name="Title 1"/>
          <p:cNvSpPr txBox="1">
            <a:spLocks/>
          </p:cNvSpPr>
          <p:nvPr/>
        </p:nvSpPr>
        <p:spPr bwMode="auto">
          <a:xfrm>
            <a:off x="2133600" y="156527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 typeface="Arial" panose="020B0604020202020204" pitchFamily="34" charset="0"/>
              <a:buNone/>
            </a:pPr>
            <a:endParaRPr lang="en-US" altLang="en-US" sz="3600" dirty="0" smtClean="0">
              <a:solidFill>
                <a:prstClr val="black"/>
              </a:solidFill>
              <a:latin typeface="Calibri"/>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21</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297885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850991"/>
            <a:ext cx="11148786" cy="1143000"/>
          </a:xfrm>
        </p:spPr>
        <p:txBody>
          <a:bodyPr/>
          <a:lstStyle/>
          <a:p>
            <a:pPr eaLnBrk="1" hangingPunct="1"/>
            <a:r>
              <a:rPr lang="en-US" altLang="en-US" b="1" dirty="0" smtClean="0"/>
              <a:t>Person-Centered Planning </a:t>
            </a:r>
            <a:br>
              <a:rPr lang="en-US" altLang="en-US" b="1" dirty="0" smtClean="0"/>
            </a:br>
            <a:r>
              <a:rPr lang="en-US" altLang="en-US" b="1" dirty="0" smtClean="0"/>
              <a:t>Questions and Issues (cont.)</a:t>
            </a:r>
          </a:p>
        </p:txBody>
      </p:sp>
      <p:sp>
        <p:nvSpPr>
          <p:cNvPr id="6147" name="TextBox 2"/>
          <p:cNvSpPr txBox="1">
            <a:spLocks noChangeArrowheads="1"/>
          </p:cNvSpPr>
          <p:nvPr/>
        </p:nvSpPr>
        <p:spPr bwMode="auto">
          <a:xfrm>
            <a:off x="990600" y="2313750"/>
            <a:ext cx="10488386" cy="376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lnSpc>
                <a:spcPts val="2200"/>
              </a:lnSpc>
              <a:spcBef>
                <a:spcPct val="0"/>
              </a:spcBef>
              <a:spcAft>
                <a:spcPct val="0"/>
              </a:spcAft>
            </a:pPr>
            <a:r>
              <a:rPr lang="en-US" altLang="en-US" sz="2800" dirty="0" smtClean="0">
                <a:solidFill>
                  <a:prstClr val="black"/>
                </a:solidFill>
                <a:latin typeface="Calibri"/>
              </a:rPr>
              <a:t>Will </a:t>
            </a:r>
            <a:r>
              <a:rPr lang="en-US" altLang="en-US" sz="2800" dirty="0">
                <a:solidFill>
                  <a:prstClr val="black"/>
                </a:solidFill>
                <a:latin typeface="Calibri"/>
              </a:rPr>
              <a:t>advocates have access to </a:t>
            </a:r>
            <a:r>
              <a:rPr lang="en-US" altLang="en-US" sz="2800" dirty="0" smtClean="0">
                <a:solidFill>
                  <a:prstClr val="black"/>
                </a:solidFill>
                <a:latin typeface="Calibri"/>
              </a:rPr>
              <a:t>the assessment tool?</a:t>
            </a:r>
            <a:endParaRPr lang="en-US" altLang="en-US" sz="2800" dirty="0">
              <a:solidFill>
                <a:prstClr val="black"/>
              </a:solidFill>
              <a:latin typeface="Calibri"/>
            </a:endParaRPr>
          </a:p>
          <a:p>
            <a:pPr defTabSz="457200" fontAlgn="base">
              <a:lnSpc>
                <a:spcPts val="2200"/>
              </a:lnSpc>
              <a:spcBef>
                <a:spcPct val="0"/>
              </a:spcBef>
              <a:spcAft>
                <a:spcPct val="0"/>
              </a:spcAft>
            </a:pPr>
            <a:endParaRPr lang="en-US" altLang="en-US" sz="2800" dirty="0" smtClean="0">
              <a:solidFill>
                <a:prstClr val="black"/>
              </a:solidFill>
              <a:latin typeface="Calibri"/>
            </a:endParaRPr>
          </a:p>
          <a:p>
            <a:pPr defTabSz="457200" fontAlgn="base">
              <a:lnSpc>
                <a:spcPts val="2200"/>
              </a:lnSpc>
              <a:spcBef>
                <a:spcPct val="0"/>
              </a:spcBef>
              <a:spcAft>
                <a:spcPct val="0"/>
              </a:spcAft>
            </a:pPr>
            <a:r>
              <a:rPr lang="en-US" altLang="en-US" sz="2800" dirty="0" smtClean="0">
                <a:solidFill>
                  <a:prstClr val="black"/>
                </a:solidFill>
                <a:latin typeface="Calibri"/>
              </a:rPr>
              <a:t>Will </a:t>
            </a:r>
            <a:r>
              <a:rPr lang="en-US" altLang="en-US" sz="2800" dirty="0">
                <a:solidFill>
                  <a:prstClr val="black"/>
                </a:solidFill>
                <a:latin typeface="Calibri"/>
              </a:rPr>
              <a:t>assessments include caregiver assessments</a:t>
            </a:r>
            <a:r>
              <a:rPr lang="en-US" altLang="en-US" sz="2800" dirty="0" smtClean="0">
                <a:solidFill>
                  <a:prstClr val="black"/>
                </a:solidFill>
                <a:latin typeface="Calibri"/>
              </a:rPr>
              <a:t>?</a:t>
            </a:r>
          </a:p>
          <a:p>
            <a:pPr defTabSz="457200" fontAlgn="base">
              <a:lnSpc>
                <a:spcPts val="2200"/>
              </a:lnSpc>
              <a:spcBef>
                <a:spcPct val="0"/>
              </a:spcBef>
              <a:spcAft>
                <a:spcPct val="0"/>
              </a:spcAft>
            </a:pPr>
            <a:endParaRPr lang="en-US" altLang="en-US" sz="2800" dirty="0" smtClean="0">
              <a:solidFill>
                <a:prstClr val="black"/>
              </a:solidFill>
              <a:latin typeface="Calibri"/>
            </a:endParaRPr>
          </a:p>
          <a:p>
            <a:pPr defTabSz="457200" fontAlgn="base">
              <a:lnSpc>
                <a:spcPts val="2200"/>
              </a:lnSpc>
              <a:spcBef>
                <a:spcPct val="0"/>
              </a:spcBef>
              <a:spcAft>
                <a:spcPct val="0"/>
              </a:spcAft>
            </a:pPr>
            <a:r>
              <a:rPr lang="en-US" altLang="en-US" sz="2800" dirty="0" smtClean="0">
                <a:solidFill>
                  <a:prstClr val="black"/>
                </a:solidFill>
                <a:latin typeface="Calibri"/>
              </a:rPr>
              <a:t>Can consumers appeal an initial care plan?</a:t>
            </a:r>
          </a:p>
          <a:p>
            <a:pPr defTabSz="457200" fontAlgn="base">
              <a:lnSpc>
                <a:spcPts val="2200"/>
              </a:lnSpc>
              <a:spcBef>
                <a:spcPct val="0"/>
              </a:spcBef>
              <a:spcAft>
                <a:spcPct val="0"/>
              </a:spcAft>
            </a:pPr>
            <a:endParaRPr lang="en-US" altLang="en-US" sz="2800" dirty="0" smtClean="0">
              <a:solidFill>
                <a:prstClr val="black"/>
              </a:solidFill>
              <a:latin typeface="Calibri"/>
            </a:endParaRPr>
          </a:p>
          <a:p>
            <a:pPr defTabSz="457200" fontAlgn="base">
              <a:lnSpc>
                <a:spcPts val="2200"/>
              </a:lnSpc>
              <a:spcBef>
                <a:spcPct val="0"/>
              </a:spcBef>
              <a:spcAft>
                <a:spcPct val="0"/>
              </a:spcAft>
            </a:pPr>
            <a:r>
              <a:rPr lang="en-US" altLang="en-US" sz="2800" dirty="0" smtClean="0">
                <a:solidFill>
                  <a:prstClr val="black"/>
                </a:solidFill>
                <a:latin typeface="Calibri"/>
              </a:rPr>
              <a:t>System </a:t>
            </a:r>
            <a:r>
              <a:rPr lang="en-US" altLang="en-US" sz="2800" dirty="0">
                <a:solidFill>
                  <a:prstClr val="black"/>
                </a:solidFill>
                <a:latin typeface="Calibri"/>
              </a:rPr>
              <a:t>should be transparent in how it allocates personal care </a:t>
            </a:r>
            <a:r>
              <a:rPr lang="en-US" altLang="en-US" sz="2800" dirty="0" smtClean="0">
                <a:solidFill>
                  <a:prstClr val="black"/>
                </a:solidFill>
                <a:latin typeface="Calibri"/>
              </a:rPr>
              <a:t>hours.</a:t>
            </a:r>
          </a:p>
          <a:p>
            <a:pPr defTabSz="457200" fontAlgn="base">
              <a:lnSpc>
                <a:spcPts val="2200"/>
              </a:lnSpc>
              <a:spcBef>
                <a:spcPct val="0"/>
              </a:spcBef>
              <a:spcAft>
                <a:spcPct val="0"/>
              </a:spcAft>
            </a:pPr>
            <a:endParaRPr lang="en-US" altLang="en-US" sz="2800" dirty="0" smtClean="0">
              <a:solidFill>
                <a:prstClr val="black"/>
              </a:solidFill>
              <a:latin typeface="Calibri"/>
            </a:endParaRPr>
          </a:p>
          <a:p>
            <a:pPr defTabSz="457200" fontAlgn="base">
              <a:lnSpc>
                <a:spcPts val="2200"/>
              </a:lnSpc>
              <a:spcBef>
                <a:spcPct val="0"/>
              </a:spcBef>
              <a:spcAft>
                <a:spcPct val="0"/>
              </a:spcAft>
            </a:pPr>
            <a:r>
              <a:rPr lang="en-US" altLang="en-US" sz="2800" dirty="0" smtClean="0">
                <a:solidFill>
                  <a:prstClr val="black"/>
                </a:solidFill>
                <a:latin typeface="Calibri"/>
              </a:rPr>
              <a:t>Will the process include sufficient notices of consumer rights?</a:t>
            </a:r>
            <a:endParaRPr lang="en-US" altLang="en-US" sz="2800" dirty="0">
              <a:solidFill>
                <a:prstClr val="black"/>
              </a:solidFill>
              <a:latin typeface="Calibri"/>
            </a:endParaRPr>
          </a:p>
          <a:p>
            <a:pPr marL="457200" lvl="1" indent="0" defTabSz="457200" fontAlgn="base">
              <a:lnSpc>
                <a:spcPts val="2200"/>
              </a:lnSpc>
              <a:spcBef>
                <a:spcPct val="0"/>
              </a:spcBef>
              <a:spcAft>
                <a:spcPct val="0"/>
              </a:spcAft>
              <a:buNone/>
            </a:pPr>
            <a:endParaRPr lang="en-US" altLang="en-US" dirty="0" smtClean="0">
              <a:solidFill>
                <a:prstClr val="black"/>
              </a:solidFill>
            </a:endParaRPr>
          </a:p>
          <a:p>
            <a:pPr defTabSz="457200" fontAlgn="base">
              <a:lnSpc>
                <a:spcPts val="2200"/>
              </a:lnSpc>
              <a:spcBef>
                <a:spcPct val="0"/>
              </a:spcBef>
              <a:spcAft>
                <a:spcPct val="0"/>
              </a:spcAft>
            </a:pPr>
            <a:r>
              <a:rPr lang="en-US" altLang="en-US" sz="2800" dirty="0" smtClean="0">
                <a:solidFill>
                  <a:prstClr val="black"/>
                </a:solidFill>
              </a:rPr>
              <a:t>Service coordination through community partners “as long as expertise can be demonstrated”</a:t>
            </a:r>
          </a:p>
          <a:p>
            <a:pPr lvl="1" defTabSz="457200" fontAlgn="base">
              <a:lnSpc>
                <a:spcPts val="2200"/>
              </a:lnSpc>
              <a:spcBef>
                <a:spcPct val="0"/>
              </a:spcBef>
              <a:spcAft>
                <a:spcPct val="0"/>
              </a:spcAft>
            </a:pPr>
            <a:r>
              <a:rPr lang="en-US" altLang="en-US" sz="2400" dirty="0" smtClean="0">
                <a:solidFill>
                  <a:prstClr val="black"/>
                </a:solidFill>
              </a:rPr>
              <a:t>What form would this demonstration take?</a:t>
            </a:r>
            <a:endParaRPr lang="en-US" altLang="en-US" sz="2400" dirty="0">
              <a:solidFill>
                <a:prstClr val="black"/>
              </a:solidFill>
            </a:endParaRPr>
          </a:p>
        </p:txBody>
      </p:sp>
      <p:sp>
        <p:nvSpPr>
          <p:cNvPr id="6148" name="Title 1"/>
          <p:cNvSpPr txBox="1">
            <a:spLocks/>
          </p:cNvSpPr>
          <p:nvPr/>
        </p:nvSpPr>
        <p:spPr bwMode="auto">
          <a:xfrm>
            <a:off x="2133600" y="156527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Font typeface="Arial" panose="020B0604020202020204" pitchFamily="34" charset="0"/>
              <a:buNone/>
            </a:pPr>
            <a:endParaRPr lang="en-US" altLang="en-US" sz="3600" dirty="0" smtClean="0">
              <a:solidFill>
                <a:prstClr val="black"/>
              </a:solidFill>
              <a:latin typeface="Calibri"/>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22</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665075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553793"/>
            <a:ext cx="11148786" cy="862884"/>
          </a:xfrm>
        </p:spPr>
        <p:txBody>
          <a:bodyPr/>
          <a:lstStyle/>
          <a:p>
            <a:pPr eaLnBrk="1" hangingPunct="1"/>
            <a:r>
              <a:rPr lang="en-US" altLang="en-US" b="1" dirty="0" smtClean="0"/>
              <a:t>Service Coordination and Care Transitions</a:t>
            </a:r>
          </a:p>
        </p:txBody>
      </p:sp>
      <p:sp>
        <p:nvSpPr>
          <p:cNvPr id="6147" name="TextBox 2"/>
          <p:cNvSpPr txBox="1">
            <a:spLocks noChangeArrowheads="1"/>
          </p:cNvSpPr>
          <p:nvPr/>
        </p:nvSpPr>
        <p:spPr bwMode="auto">
          <a:xfrm>
            <a:off x="887569" y="1475669"/>
            <a:ext cx="10488386"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dirty="0" smtClean="0">
                <a:solidFill>
                  <a:prstClr val="black"/>
                </a:solidFill>
                <a:latin typeface="Calibri"/>
              </a:rPr>
              <a:t>Service coordinators will monitor consumer’s plan and services (p. 13).</a:t>
            </a:r>
          </a:p>
          <a:p>
            <a:pPr defTabSz="457200" fontAlgn="base">
              <a:spcBef>
                <a:spcPct val="0"/>
              </a:spcBef>
              <a:spcAft>
                <a:spcPct val="0"/>
              </a:spcAft>
            </a:pPr>
            <a:endParaRPr lang="en-US" altLang="en-US" dirty="0">
              <a:solidFill>
                <a:prstClr val="black"/>
              </a:solidFill>
              <a:latin typeface="Calibri"/>
            </a:endParaRPr>
          </a:p>
          <a:p>
            <a:pPr defTabSz="457200" fontAlgn="base">
              <a:spcBef>
                <a:spcPct val="0"/>
              </a:spcBef>
              <a:spcAft>
                <a:spcPct val="0"/>
              </a:spcAft>
            </a:pPr>
            <a:r>
              <a:rPr lang="en-US" altLang="en-US" sz="2800" dirty="0" smtClean="0">
                <a:solidFill>
                  <a:prstClr val="black"/>
                </a:solidFill>
              </a:rPr>
              <a:t>Coordinators available during regular business hours and “system” for after hours calls (p. 13).</a:t>
            </a:r>
          </a:p>
          <a:p>
            <a:pPr lvl="1" defTabSz="457200" fontAlgn="base">
              <a:spcBef>
                <a:spcPct val="0"/>
              </a:spcBef>
              <a:spcAft>
                <a:spcPct val="0"/>
              </a:spcAft>
            </a:pPr>
            <a:endParaRPr lang="en-US" altLang="en-US" sz="2400" dirty="0">
              <a:solidFill>
                <a:prstClr val="black"/>
              </a:solidFill>
            </a:endParaRPr>
          </a:p>
          <a:p>
            <a:pPr defTabSz="457200" fontAlgn="base">
              <a:spcBef>
                <a:spcPct val="0"/>
              </a:spcBef>
              <a:spcAft>
                <a:spcPct val="0"/>
              </a:spcAft>
            </a:pPr>
            <a:r>
              <a:rPr lang="en-US" altLang="en-US" sz="2800" dirty="0" smtClean="0">
                <a:solidFill>
                  <a:prstClr val="black"/>
                </a:solidFill>
              </a:rPr>
              <a:t>Must coordinate Medicare and Medicaid services (p. 14).</a:t>
            </a:r>
          </a:p>
          <a:p>
            <a:pPr defTabSz="457200" fontAlgn="base">
              <a:spcBef>
                <a:spcPct val="0"/>
              </a:spcBef>
              <a:spcAft>
                <a:spcPct val="0"/>
              </a:spcAft>
            </a:pPr>
            <a:endParaRPr lang="en-US" altLang="en-US" sz="2800" dirty="0">
              <a:solidFill>
                <a:prstClr val="black"/>
              </a:solidFill>
            </a:endParaRPr>
          </a:p>
          <a:p>
            <a:pPr defTabSz="457200" fontAlgn="base">
              <a:spcBef>
                <a:spcPct val="0"/>
              </a:spcBef>
              <a:spcAft>
                <a:spcPct val="0"/>
              </a:spcAft>
            </a:pPr>
            <a:r>
              <a:rPr lang="en-US" altLang="en-US" sz="2800" dirty="0" smtClean="0">
                <a:solidFill>
                  <a:prstClr val="black"/>
                </a:solidFill>
              </a:rPr>
              <a:t>Must implement care transition protocols for hospital, NF, or residential settings (p. 14).</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23</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119757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44948" y="789767"/>
            <a:ext cx="11148786" cy="862884"/>
          </a:xfrm>
        </p:spPr>
        <p:txBody>
          <a:bodyPr/>
          <a:lstStyle/>
          <a:p>
            <a:pPr eaLnBrk="1" hangingPunct="1"/>
            <a:r>
              <a:rPr lang="en-US" altLang="en-US" b="1" dirty="0" smtClean="0"/>
              <a:t>Coordination and Transitions </a:t>
            </a:r>
            <a:br>
              <a:rPr lang="en-US" altLang="en-US" b="1" dirty="0" smtClean="0"/>
            </a:br>
            <a:r>
              <a:rPr lang="en-US" altLang="en-US" b="1" dirty="0" smtClean="0"/>
              <a:t>Questions or Issues</a:t>
            </a:r>
          </a:p>
        </p:txBody>
      </p:sp>
      <p:sp>
        <p:nvSpPr>
          <p:cNvPr id="6147" name="TextBox 2"/>
          <p:cNvSpPr txBox="1">
            <a:spLocks noChangeArrowheads="1"/>
          </p:cNvSpPr>
          <p:nvPr/>
        </p:nvSpPr>
        <p:spPr bwMode="auto">
          <a:xfrm>
            <a:off x="843323" y="2080350"/>
            <a:ext cx="10488386" cy="2477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lnSpc>
                <a:spcPts val="3100"/>
              </a:lnSpc>
              <a:spcBef>
                <a:spcPct val="0"/>
              </a:spcBef>
              <a:spcAft>
                <a:spcPct val="0"/>
              </a:spcAft>
            </a:pPr>
            <a:r>
              <a:rPr lang="en-US" altLang="en-US" sz="2800" dirty="0" smtClean="0">
                <a:solidFill>
                  <a:prstClr val="black"/>
                </a:solidFill>
                <a:latin typeface="Calibri"/>
              </a:rPr>
              <a:t>Will the service coordinators be independent?</a:t>
            </a:r>
          </a:p>
          <a:p>
            <a:pPr defTabSz="457200" fontAlgn="base">
              <a:lnSpc>
                <a:spcPts val="3100"/>
              </a:lnSpc>
              <a:spcBef>
                <a:spcPct val="0"/>
              </a:spcBef>
              <a:spcAft>
                <a:spcPct val="0"/>
              </a:spcAft>
            </a:pPr>
            <a:endParaRPr lang="en-US" altLang="en-US" dirty="0">
              <a:solidFill>
                <a:prstClr val="black"/>
              </a:solidFill>
              <a:latin typeface="Calibri"/>
            </a:endParaRPr>
          </a:p>
          <a:p>
            <a:pPr defTabSz="457200" fontAlgn="base">
              <a:lnSpc>
                <a:spcPts val="3100"/>
              </a:lnSpc>
              <a:spcBef>
                <a:spcPct val="0"/>
              </a:spcBef>
              <a:spcAft>
                <a:spcPct val="0"/>
              </a:spcAft>
            </a:pPr>
            <a:r>
              <a:rPr lang="en-US" altLang="en-US" sz="2800" dirty="0" smtClean="0">
                <a:solidFill>
                  <a:prstClr val="black"/>
                </a:solidFill>
              </a:rPr>
              <a:t>Must have the flexibility and nimbleness to adapt to changes in circumstances or conditions, including backup and emergency plans.</a:t>
            </a:r>
          </a:p>
          <a:p>
            <a:pPr defTabSz="457200" fontAlgn="base">
              <a:lnSpc>
                <a:spcPts val="3100"/>
              </a:lnSpc>
              <a:spcBef>
                <a:spcPct val="0"/>
              </a:spcBef>
              <a:spcAft>
                <a:spcPct val="0"/>
              </a:spcAft>
            </a:pPr>
            <a:endParaRPr lang="en-US" altLang="en-US" sz="2800" dirty="0">
              <a:solidFill>
                <a:prstClr val="black"/>
              </a:solidFill>
            </a:endParaRPr>
          </a:p>
          <a:p>
            <a:pPr defTabSz="457200" fontAlgn="base">
              <a:lnSpc>
                <a:spcPts val="3100"/>
              </a:lnSpc>
              <a:spcBef>
                <a:spcPct val="0"/>
              </a:spcBef>
              <a:spcAft>
                <a:spcPct val="0"/>
              </a:spcAft>
            </a:pPr>
            <a:r>
              <a:rPr lang="en-US" altLang="en-US" sz="2800" dirty="0" smtClean="0">
                <a:solidFill>
                  <a:prstClr val="black"/>
                </a:solidFill>
              </a:rPr>
              <a:t>Will transition protocols have consumer input?</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24</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3152578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44948" y="789767"/>
            <a:ext cx="11148786" cy="862884"/>
          </a:xfrm>
        </p:spPr>
        <p:txBody>
          <a:bodyPr/>
          <a:lstStyle/>
          <a:p>
            <a:pPr eaLnBrk="1" hangingPunct="1"/>
            <a:r>
              <a:rPr lang="en-US" altLang="en-US" b="1" dirty="0" smtClean="0"/>
              <a:t>Support for Enrollees</a:t>
            </a:r>
          </a:p>
        </p:txBody>
      </p:sp>
      <p:sp>
        <p:nvSpPr>
          <p:cNvPr id="6147" name="TextBox 2"/>
          <p:cNvSpPr txBox="1">
            <a:spLocks noChangeArrowheads="1"/>
          </p:cNvSpPr>
          <p:nvPr/>
        </p:nvSpPr>
        <p:spPr bwMode="auto">
          <a:xfrm>
            <a:off x="843323" y="2080350"/>
            <a:ext cx="10488386" cy="4067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lnSpc>
                <a:spcPts val="3100"/>
              </a:lnSpc>
              <a:spcBef>
                <a:spcPct val="0"/>
              </a:spcBef>
              <a:spcAft>
                <a:spcPct val="0"/>
              </a:spcAft>
            </a:pPr>
            <a:r>
              <a:rPr lang="en-US" altLang="en-US" sz="2800" dirty="0" smtClean="0">
                <a:solidFill>
                  <a:prstClr val="black"/>
                </a:solidFill>
                <a:latin typeface="Calibri"/>
              </a:rPr>
              <a:t>Toll-Free Telephone Line</a:t>
            </a:r>
          </a:p>
          <a:p>
            <a:pPr lvl="1" defTabSz="457200" fontAlgn="base">
              <a:lnSpc>
                <a:spcPts val="3100"/>
              </a:lnSpc>
              <a:spcBef>
                <a:spcPct val="0"/>
              </a:spcBef>
              <a:spcAft>
                <a:spcPct val="0"/>
              </a:spcAft>
            </a:pPr>
            <a:r>
              <a:rPr lang="en-US" altLang="en-US" sz="2400" dirty="0" smtClean="0">
                <a:solidFill>
                  <a:prstClr val="black"/>
                </a:solidFill>
                <a:latin typeface="Calibri"/>
              </a:rPr>
              <a:t>If no one is available to speak in native language, translation services will be made available.</a:t>
            </a:r>
          </a:p>
          <a:p>
            <a:pPr defTabSz="457200" fontAlgn="base">
              <a:lnSpc>
                <a:spcPts val="3100"/>
              </a:lnSpc>
              <a:spcBef>
                <a:spcPct val="0"/>
              </a:spcBef>
              <a:spcAft>
                <a:spcPct val="0"/>
              </a:spcAft>
            </a:pPr>
            <a:endParaRPr lang="en-US" altLang="en-US" dirty="0">
              <a:solidFill>
                <a:prstClr val="black"/>
              </a:solidFill>
              <a:latin typeface="Calibri"/>
            </a:endParaRPr>
          </a:p>
          <a:p>
            <a:pPr defTabSz="457200" fontAlgn="base">
              <a:lnSpc>
                <a:spcPts val="3100"/>
              </a:lnSpc>
              <a:spcBef>
                <a:spcPct val="0"/>
              </a:spcBef>
              <a:spcAft>
                <a:spcPct val="0"/>
              </a:spcAft>
            </a:pPr>
            <a:r>
              <a:rPr lang="en-US" altLang="en-US" sz="2800" dirty="0" smtClean="0">
                <a:solidFill>
                  <a:prstClr val="black"/>
                </a:solidFill>
              </a:rPr>
              <a:t>24/7 nurse hotline.</a:t>
            </a:r>
          </a:p>
          <a:p>
            <a:pPr defTabSz="457200" fontAlgn="base">
              <a:lnSpc>
                <a:spcPts val="3100"/>
              </a:lnSpc>
              <a:spcBef>
                <a:spcPct val="0"/>
              </a:spcBef>
              <a:spcAft>
                <a:spcPct val="0"/>
              </a:spcAft>
            </a:pPr>
            <a:endParaRPr lang="en-US" altLang="en-US" sz="2800" dirty="0">
              <a:solidFill>
                <a:prstClr val="black"/>
              </a:solidFill>
            </a:endParaRPr>
          </a:p>
          <a:p>
            <a:pPr defTabSz="457200" fontAlgn="base">
              <a:lnSpc>
                <a:spcPts val="3100"/>
              </a:lnSpc>
              <a:spcBef>
                <a:spcPct val="0"/>
              </a:spcBef>
              <a:spcAft>
                <a:spcPct val="0"/>
              </a:spcAft>
            </a:pPr>
            <a:r>
              <a:rPr lang="en-US" altLang="en-US" sz="2800" dirty="0" smtClean="0">
                <a:solidFill>
                  <a:prstClr val="black"/>
                </a:solidFill>
              </a:rPr>
              <a:t>Enrollee Informational Materials</a:t>
            </a:r>
          </a:p>
          <a:p>
            <a:pPr lvl="1" defTabSz="457200" fontAlgn="base">
              <a:lnSpc>
                <a:spcPts val="3100"/>
              </a:lnSpc>
              <a:spcBef>
                <a:spcPct val="0"/>
              </a:spcBef>
              <a:spcAft>
                <a:spcPct val="0"/>
              </a:spcAft>
            </a:pPr>
            <a:r>
              <a:rPr lang="en-US" altLang="en-US" sz="2400" dirty="0" smtClean="0">
                <a:solidFill>
                  <a:prstClr val="black"/>
                </a:solidFill>
              </a:rPr>
              <a:t>4</a:t>
            </a:r>
            <a:r>
              <a:rPr lang="en-US" altLang="en-US" sz="2400" baseline="30000" dirty="0" smtClean="0">
                <a:solidFill>
                  <a:prstClr val="black"/>
                </a:solidFill>
              </a:rPr>
              <a:t>th</a:t>
            </a:r>
            <a:r>
              <a:rPr lang="en-US" altLang="en-US" sz="2400" dirty="0" smtClean="0">
                <a:solidFill>
                  <a:prstClr val="black"/>
                </a:solidFill>
              </a:rPr>
              <a:t> grade reading level.</a:t>
            </a:r>
          </a:p>
          <a:p>
            <a:pPr lvl="1" defTabSz="457200" fontAlgn="base">
              <a:lnSpc>
                <a:spcPts val="3100"/>
              </a:lnSpc>
              <a:spcBef>
                <a:spcPct val="0"/>
              </a:spcBef>
              <a:spcAft>
                <a:spcPct val="0"/>
              </a:spcAft>
            </a:pPr>
            <a:r>
              <a:rPr lang="en-US" altLang="en-US" sz="2400" dirty="0" smtClean="0">
                <a:solidFill>
                  <a:prstClr val="black"/>
                </a:solidFill>
              </a:rPr>
              <a:t>“All materials and participant information must be made available as needed in alternative languages and formats.”</a:t>
            </a:r>
            <a:endParaRPr lang="en-US" altLang="en-US" sz="2800" dirty="0">
              <a:solidFill>
                <a:prstClr val="black"/>
              </a:solidFill>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25</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1749679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LTSS Benefits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26</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02999"/>
            <a:ext cx="10669813"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prstClr val="black"/>
                </a:solidFill>
              </a:rPr>
              <a:t>Long list of benefits in Appendix A, including Community Integration, Personal Emergency Response System, </a:t>
            </a:r>
            <a:r>
              <a:rPr lang="en-US" sz="4000" dirty="0" err="1" smtClean="0">
                <a:solidFill>
                  <a:prstClr val="black"/>
                </a:solidFill>
              </a:rPr>
              <a:t>TeleCare</a:t>
            </a:r>
            <a:r>
              <a:rPr lang="en-US" sz="4000" dirty="0" smtClean="0">
                <a:solidFill>
                  <a:prstClr val="black"/>
                </a:solidFill>
              </a:rPr>
              <a:t>, and Vehicle Modifications.</a:t>
            </a:r>
          </a:p>
          <a:p>
            <a:pPr marL="742950" lvl="1" indent="-285750">
              <a:buFont typeface="Arial" panose="020B0604020202020204" pitchFamily="34" charset="0"/>
              <a:buChar char="•"/>
            </a:pPr>
            <a:r>
              <a:rPr lang="en-US" sz="4000" dirty="0" smtClean="0">
                <a:solidFill>
                  <a:prstClr val="black"/>
                </a:solidFill>
              </a:rPr>
              <a:t>These evidently are benefits currently available in the six existing HCBS waivers.</a:t>
            </a:r>
            <a:endParaRPr lang="en-US" sz="4000" dirty="0">
              <a:solidFill>
                <a:prstClr val="black"/>
              </a:solidFill>
            </a:endParaRPr>
          </a:p>
        </p:txBody>
      </p:sp>
    </p:spTree>
    <p:extLst>
      <p:ext uri="{BB962C8B-B14F-4D97-AF65-F5344CB8AC3E}">
        <p14:creationId xmlns:p14="http://schemas.microsoft.com/office/powerpoint/2010/main" val="4086847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“Extra” LTSS Benefits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27</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02999"/>
            <a:ext cx="10669813"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prstClr val="black"/>
                </a:solidFill>
              </a:rPr>
              <a:t>MCO may choose to provide additional LTSS:</a:t>
            </a:r>
          </a:p>
          <a:p>
            <a:pPr marL="742950" lvl="1" indent="-285750">
              <a:buFont typeface="Arial" panose="020B0604020202020204" pitchFamily="34" charset="0"/>
              <a:buChar char="•"/>
            </a:pPr>
            <a:r>
              <a:rPr lang="en-US" sz="3000" dirty="0" smtClean="0">
                <a:solidFill>
                  <a:prstClr val="black"/>
                </a:solidFill>
              </a:rPr>
              <a:t>LTSS to enrollees who don’t meet the level of care requirements, and</a:t>
            </a:r>
          </a:p>
          <a:p>
            <a:pPr marL="742950" lvl="1" indent="-285750">
              <a:buFont typeface="Arial" panose="020B0604020202020204" pitchFamily="34" charset="0"/>
              <a:buChar char="•"/>
            </a:pPr>
            <a:r>
              <a:rPr lang="en-US" sz="3000" dirty="0" smtClean="0">
                <a:solidFill>
                  <a:prstClr val="black"/>
                </a:solidFill>
              </a:rPr>
              <a:t>LTSS beyond those listed.</a:t>
            </a:r>
          </a:p>
          <a:p>
            <a:pPr marL="742950" lvl="1" indent="-285750">
              <a:buFont typeface="Arial" panose="020B0604020202020204" pitchFamily="34" charset="0"/>
              <a:buChar char="•"/>
            </a:pPr>
            <a:endParaRPr lang="en-US" sz="3000" dirty="0" smtClean="0">
              <a:solidFill>
                <a:prstClr val="black"/>
              </a:solidFill>
            </a:endParaRPr>
          </a:p>
          <a:p>
            <a:pPr marL="1200150" lvl="2" indent="-285750">
              <a:buFont typeface="Arial" panose="020B0604020202020204" pitchFamily="34" charset="0"/>
              <a:buChar char="•"/>
            </a:pPr>
            <a:r>
              <a:rPr lang="en-US" sz="3000" dirty="0" smtClean="0">
                <a:solidFill>
                  <a:prstClr val="black"/>
                </a:solidFill>
              </a:rPr>
              <a:t>Q: Are these “extra” benefits ever provided?</a:t>
            </a:r>
          </a:p>
          <a:p>
            <a:pPr marL="1657350" lvl="3" indent="-285750">
              <a:buFont typeface="Arial" panose="020B0604020202020204" pitchFamily="34" charset="0"/>
              <a:buChar char="•"/>
            </a:pPr>
            <a:r>
              <a:rPr lang="en-US" sz="3000" dirty="0" smtClean="0">
                <a:solidFill>
                  <a:prstClr val="black"/>
                </a:solidFill>
              </a:rPr>
              <a:t>Enrollees have no entitlement to them, and their cost is not factored into capitation rate.  </a:t>
            </a:r>
            <a:endParaRPr lang="en-US" sz="3000" dirty="0">
              <a:solidFill>
                <a:prstClr val="black"/>
              </a:solidFill>
            </a:endParaRPr>
          </a:p>
        </p:txBody>
      </p:sp>
    </p:spTree>
    <p:extLst>
      <p:ext uri="{BB962C8B-B14F-4D97-AF65-F5344CB8AC3E}">
        <p14:creationId xmlns:p14="http://schemas.microsoft.com/office/powerpoint/2010/main" val="470674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Transition Services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28</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02999"/>
            <a:ext cx="10669813"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prstClr val="black"/>
                </a:solidFill>
              </a:rPr>
              <a:t>MCOs must offer Nursing Home Transition services.</a:t>
            </a:r>
          </a:p>
          <a:p>
            <a:pPr marL="742950" lvl="1" indent="-285750">
              <a:buFont typeface="Arial" panose="020B0604020202020204" pitchFamily="34" charset="0"/>
              <a:buChar char="•"/>
            </a:pPr>
            <a:r>
              <a:rPr lang="en-US" sz="3000" dirty="0" smtClean="0">
                <a:solidFill>
                  <a:prstClr val="black"/>
                </a:solidFill>
              </a:rPr>
              <a:t>“CHC-MCOs will contract with NHT providers to identify NHT-appropriate participants and coordinate their NHT services.”</a:t>
            </a:r>
          </a:p>
          <a:p>
            <a:pPr marL="285750" indent="-285750">
              <a:buFont typeface="Arial" panose="020B0604020202020204" pitchFamily="34" charset="0"/>
              <a:buChar char="•"/>
            </a:pPr>
            <a:endParaRPr lang="en-US" sz="3000" dirty="0" smtClean="0">
              <a:solidFill>
                <a:prstClr val="black"/>
              </a:solidFill>
            </a:endParaRPr>
          </a:p>
          <a:p>
            <a:pPr marL="285750" indent="-285750">
              <a:buFont typeface="Arial" panose="020B0604020202020204" pitchFamily="34" charset="0"/>
              <a:buChar char="•"/>
            </a:pPr>
            <a:endParaRPr lang="en-US" sz="3000" dirty="0" smtClean="0">
              <a:solidFill>
                <a:prstClr val="black"/>
              </a:solidFill>
            </a:endParaRPr>
          </a:p>
          <a:p>
            <a:pPr marL="285750" indent="-285750">
              <a:buFont typeface="Arial" panose="020B0604020202020204" pitchFamily="34" charset="0"/>
              <a:buChar char="•"/>
            </a:pPr>
            <a:r>
              <a:rPr lang="en-US" sz="3000" dirty="0" smtClean="0">
                <a:solidFill>
                  <a:prstClr val="black"/>
                </a:solidFill>
              </a:rPr>
              <a:t>Financial incentives here likely are important.</a:t>
            </a:r>
          </a:p>
          <a:p>
            <a:pPr marL="285750" indent="-285750">
              <a:buFont typeface="Arial" panose="020B0604020202020204" pitchFamily="34" charset="0"/>
              <a:buChar char="•"/>
            </a:pPr>
            <a:r>
              <a:rPr lang="en-US" sz="3000" dirty="0" smtClean="0">
                <a:solidFill>
                  <a:prstClr val="black"/>
                </a:solidFill>
              </a:rPr>
              <a:t>Also, question as to whether and to what extent a consumer has an entitlement to transition services.</a:t>
            </a:r>
          </a:p>
          <a:p>
            <a:pPr marL="742950" lvl="1" indent="-285750">
              <a:buFont typeface="Arial" panose="020B0604020202020204" pitchFamily="34" charset="0"/>
              <a:buChar char="•"/>
            </a:pPr>
            <a:r>
              <a:rPr lang="en-US" sz="3000" dirty="0" smtClean="0">
                <a:solidFill>
                  <a:prstClr val="black"/>
                </a:solidFill>
              </a:rPr>
              <a:t>How can the consumer take the initiative, rather than waiting to be “identified”?</a:t>
            </a:r>
            <a:endParaRPr lang="en-US" sz="3000" dirty="0">
              <a:solidFill>
                <a:prstClr val="black"/>
              </a:solidFill>
            </a:endParaRPr>
          </a:p>
        </p:txBody>
      </p:sp>
    </p:spTree>
    <p:extLst>
      <p:ext uri="{BB962C8B-B14F-4D97-AF65-F5344CB8AC3E}">
        <p14:creationId xmlns:p14="http://schemas.microsoft.com/office/powerpoint/2010/main" val="2799437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718259"/>
            <a:ext cx="11148786" cy="1143000"/>
          </a:xfrm>
        </p:spPr>
        <p:txBody>
          <a:bodyPr/>
          <a:lstStyle/>
          <a:p>
            <a:pPr eaLnBrk="1" hangingPunct="1"/>
            <a:r>
              <a:rPr lang="en-US" altLang="en-US" b="1" dirty="0" smtClean="0"/>
              <a:t>Self-Direction</a:t>
            </a:r>
          </a:p>
        </p:txBody>
      </p:sp>
      <p:sp>
        <p:nvSpPr>
          <p:cNvPr id="6147" name="TextBox 2"/>
          <p:cNvSpPr txBox="1">
            <a:spLocks noChangeArrowheads="1"/>
          </p:cNvSpPr>
          <p:nvPr/>
        </p:nvSpPr>
        <p:spPr bwMode="auto">
          <a:xfrm>
            <a:off x="990600" y="1989294"/>
            <a:ext cx="10488386"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sz="2800" dirty="0" smtClean="0">
                <a:solidFill>
                  <a:prstClr val="black"/>
                </a:solidFill>
                <a:latin typeface="Calibri"/>
              </a:rPr>
              <a:t>Three delivery models for Participant Directed Services</a:t>
            </a:r>
          </a:p>
          <a:p>
            <a:pPr lvl="1" defTabSz="457200" fontAlgn="base">
              <a:spcBef>
                <a:spcPct val="0"/>
              </a:spcBef>
              <a:spcAft>
                <a:spcPct val="0"/>
              </a:spcAft>
            </a:pPr>
            <a:r>
              <a:rPr lang="en-US" altLang="en-US" sz="2400" dirty="0" smtClean="0">
                <a:solidFill>
                  <a:prstClr val="black"/>
                </a:solidFill>
                <a:latin typeface="Calibri"/>
              </a:rPr>
              <a:t>Agency</a:t>
            </a:r>
          </a:p>
          <a:p>
            <a:pPr lvl="1" defTabSz="457200" fontAlgn="base">
              <a:spcBef>
                <a:spcPct val="0"/>
              </a:spcBef>
              <a:spcAft>
                <a:spcPct val="0"/>
              </a:spcAft>
            </a:pPr>
            <a:r>
              <a:rPr lang="en-US" altLang="en-US" sz="2400" dirty="0" smtClean="0">
                <a:solidFill>
                  <a:prstClr val="black"/>
                </a:solidFill>
                <a:latin typeface="Calibri"/>
              </a:rPr>
              <a:t>Participant-director employer authority</a:t>
            </a:r>
          </a:p>
          <a:p>
            <a:pPr lvl="1" defTabSz="457200" fontAlgn="base">
              <a:spcBef>
                <a:spcPct val="0"/>
              </a:spcBef>
              <a:spcAft>
                <a:spcPct val="0"/>
              </a:spcAft>
            </a:pPr>
            <a:r>
              <a:rPr lang="en-US" altLang="en-US" sz="2400" dirty="0" smtClean="0">
                <a:solidFill>
                  <a:prstClr val="black"/>
                </a:solidFill>
                <a:latin typeface="Calibri"/>
              </a:rPr>
              <a:t>“Services My Way” (budget authority model)</a:t>
            </a:r>
          </a:p>
          <a:p>
            <a:pPr defTabSz="457200" fontAlgn="base">
              <a:spcBef>
                <a:spcPct val="0"/>
              </a:spcBef>
              <a:spcAft>
                <a:spcPct val="0"/>
              </a:spcAft>
            </a:pPr>
            <a:endParaRPr lang="en-US" altLang="en-US" sz="2800" dirty="0">
              <a:solidFill>
                <a:prstClr val="black"/>
              </a:solidFill>
              <a:latin typeface="Calibri"/>
            </a:endParaRPr>
          </a:p>
          <a:p>
            <a:pPr defTabSz="457200" fontAlgn="base">
              <a:spcBef>
                <a:spcPct val="0"/>
              </a:spcBef>
              <a:spcAft>
                <a:spcPct val="0"/>
              </a:spcAft>
            </a:pPr>
            <a:r>
              <a:rPr lang="en-US" altLang="en-US" sz="2800" dirty="0" smtClean="0">
                <a:solidFill>
                  <a:prstClr val="black"/>
                </a:solidFill>
                <a:latin typeface="Calibri"/>
              </a:rPr>
              <a:t>Participant-direction allows consumer to employ own personal assistance provider, including family caregiver</a:t>
            </a:r>
          </a:p>
          <a:p>
            <a:pPr marL="0" indent="0" defTabSz="457200" fontAlgn="base">
              <a:spcBef>
                <a:spcPct val="0"/>
              </a:spcBef>
              <a:spcAft>
                <a:spcPct val="0"/>
              </a:spcAft>
              <a:buNone/>
            </a:pPr>
            <a:endParaRPr lang="en-US" altLang="en-US" sz="2800" dirty="0">
              <a:solidFill>
                <a:prstClr val="black"/>
              </a:solidFill>
              <a:latin typeface="Calibri"/>
            </a:endParaRPr>
          </a:p>
          <a:p>
            <a:pPr defTabSz="457200" fontAlgn="base">
              <a:spcBef>
                <a:spcPct val="0"/>
              </a:spcBef>
              <a:spcAft>
                <a:spcPct val="0"/>
              </a:spcAft>
            </a:pPr>
            <a:r>
              <a:rPr lang="en-US" altLang="en-US" sz="2800" dirty="0" smtClean="0">
                <a:solidFill>
                  <a:prstClr val="black"/>
                </a:solidFill>
                <a:latin typeface="Calibri"/>
              </a:rPr>
              <a:t>Services My Way includes either agency or participant-direction at the consumer’s choice</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29</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52663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797" y="530786"/>
            <a:ext cx="5830415" cy="5796437"/>
          </a:xfrm>
          <a:prstGeom prst="rect">
            <a:avLst/>
          </a:prstGeom>
        </p:spPr>
      </p:pic>
    </p:spTree>
    <p:extLst>
      <p:ext uri="{BB962C8B-B14F-4D97-AF65-F5344CB8AC3E}">
        <p14:creationId xmlns:p14="http://schemas.microsoft.com/office/powerpoint/2010/main" val="2890467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30200" y="850991"/>
            <a:ext cx="11148786" cy="1143000"/>
          </a:xfrm>
        </p:spPr>
        <p:txBody>
          <a:bodyPr/>
          <a:lstStyle/>
          <a:p>
            <a:pPr eaLnBrk="1" hangingPunct="1"/>
            <a:r>
              <a:rPr lang="en-US" altLang="en-US" b="1" dirty="0" smtClean="0"/>
              <a:t>Self-Direction Questions and Issues</a:t>
            </a:r>
          </a:p>
        </p:txBody>
      </p:sp>
      <p:sp>
        <p:nvSpPr>
          <p:cNvPr id="6147" name="TextBox 2"/>
          <p:cNvSpPr txBox="1">
            <a:spLocks noChangeArrowheads="1"/>
          </p:cNvSpPr>
          <p:nvPr/>
        </p:nvSpPr>
        <p:spPr bwMode="auto">
          <a:xfrm>
            <a:off x="990600" y="2136774"/>
            <a:ext cx="10488386"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pPr>
            <a:r>
              <a:rPr lang="en-US" altLang="en-US" dirty="0" smtClean="0">
                <a:solidFill>
                  <a:prstClr val="black"/>
                </a:solidFill>
                <a:latin typeface="Calibri"/>
              </a:rPr>
              <a:t>MCOs will have little experience with self-direction.  Many of the concepts of self-direction seem foreign to “managed” care.</a:t>
            </a:r>
          </a:p>
          <a:p>
            <a:pPr defTabSz="457200" fontAlgn="base">
              <a:spcBef>
                <a:spcPct val="0"/>
              </a:spcBef>
              <a:spcAft>
                <a:spcPct val="0"/>
              </a:spcAft>
            </a:pPr>
            <a:endParaRPr lang="en-US" altLang="en-US" dirty="0">
              <a:solidFill>
                <a:prstClr val="black"/>
              </a:solidFill>
              <a:latin typeface="Calibri"/>
            </a:endParaRPr>
          </a:p>
          <a:p>
            <a:pPr defTabSz="457200" fontAlgn="base">
              <a:spcBef>
                <a:spcPct val="0"/>
              </a:spcBef>
              <a:spcAft>
                <a:spcPct val="0"/>
              </a:spcAft>
            </a:pPr>
            <a:r>
              <a:rPr lang="en-US" altLang="en-US" dirty="0" smtClean="0">
                <a:solidFill>
                  <a:prstClr val="black"/>
                </a:solidFill>
                <a:latin typeface="Calibri"/>
              </a:rPr>
              <a:t>Logistics may be difficult for consumers, but</a:t>
            </a:r>
          </a:p>
          <a:p>
            <a:pPr lvl="1" defTabSz="457200" fontAlgn="base">
              <a:spcBef>
                <a:spcPct val="0"/>
              </a:spcBef>
              <a:spcAft>
                <a:spcPct val="0"/>
              </a:spcAft>
            </a:pPr>
            <a:r>
              <a:rPr lang="en-US" altLang="en-US" dirty="0" smtClean="0">
                <a:solidFill>
                  <a:prstClr val="black"/>
                </a:solidFill>
                <a:latin typeface="Calibri"/>
              </a:rPr>
              <a:t>State will contract with three financial management services vendors.</a:t>
            </a:r>
          </a:p>
          <a:p>
            <a:pPr lvl="1" defTabSz="457200" fontAlgn="base">
              <a:spcBef>
                <a:spcPct val="0"/>
              </a:spcBef>
              <a:spcAft>
                <a:spcPct val="0"/>
              </a:spcAft>
            </a:pPr>
            <a:r>
              <a:rPr lang="en-US" altLang="en-US" dirty="0" smtClean="0">
                <a:solidFill>
                  <a:prstClr val="black"/>
                </a:solidFill>
                <a:latin typeface="Calibri"/>
              </a:rPr>
              <a:t>MCOs will be required to contract with these  financial management services vendors.</a:t>
            </a:r>
            <a:endParaRPr lang="en-US" altLang="en-US" sz="3200" dirty="0" smtClean="0">
              <a:solidFill>
                <a:prstClr val="black"/>
              </a:solidFill>
              <a:latin typeface="Calibri"/>
            </a:endParaRP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30</a:t>
            </a:r>
            <a:endParaRPr lang="en-US" sz="1400" dirty="0">
              <a:solidFill>
                <a:prstClr val="black">
                  <a:lumMod val="75000"/>
                  <a:lumOff val="25000"/>
                </a:prstClr>
              </a:solidFill>
              <a:latin typeface="Gill Sans MT"/>
              <a:cs typeface="Gill Sans MT"/>
            </a:endParaRPr>
          </a:p>
        </p:txBody>
      </p:sp>
    </p:spTree>
    <p:extLst>
      <p:ext uri="{BB962C8B-B14F-4D97-AF65-F5344CB8AC3E}">
        <p14:creationId xmlns:p14="http://schemas.microsoft.com/office/powerpoint/2010/main" val="1065384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Enrollment</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31</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24909"/>
            <a:ext cx="10669813" cy="2862322"/>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2800" dirty="0" smtClean="0">
                <a:solidFill>
                  <a:prstClr val="black"/>
                </a:solidFill>
              </a:rPr>
              <a:t>Independent entity will advice consumers of their options and help with the enrollment process.</a:t>
            </a:r>
          </a:p>
          <a:p>
            <a:pPr marL="285750" indent="-285750">
              <a:lnSpc>
                <a:spcPts val="2700"/>
              </a:lnSpc>
              <a:buFont typeface="Arial" panose="020B0604020202020204" pitchFamily="34" charset="0"/>
              <a:buChar char="•"/>
            </a:pPr>
            <a:endParaRPr lang="en-US" sz="2800" dirty="0">
              <a:solidFill>
                <a:prstClr val="black"/>
              </a:solidFill>
            </a:endParaRPr>
          </a:p>
          <a:p>
            <a:pPr marL="285750" indent="-285750">
              <a:lnSpc>
                <a:spcPts val="2700"/>
              </a:lnSpc>
              <a:buFont typeface="Arial" panose="020B0604020202020204" pitchFamily="34" charset="0"/>
              <a:buChar char="•"/>
            </a:pPr>
            <a:r>
              <a:rPr lang="en-US" sz="2800" dirty="0" smtClean="0">
                <a:solidFill>
                  <a:prstClr val="black"/>
                </a:solidFill>
              </a:rPr>
              <a:t>Staged notification is typical:</a:t>
            </a:r>
          </a:p>
          <a:p>
            <a:pPr marL="285750" indent="-285750">
              <a:lnSpc>
                <a:spcPts val="2700"/>
              </a:lnSpc>
              <a:buFont typeface="Arial" panose="020B0604020202020204" pitchFamily="34" charset="0"/>
              <a:buChar char="•"/>
            </a:pPr>
            <a:endParaRPr lang="en-US" sz="2800" dirty="0">
              <a:solidFill>
                <a:prstClr val="black"/>
              </a:solidFill>
            </a:endParaRPr>
          </a:p>
          <a:p>
            <a:pPr marL="742950" lvl="1" indent="-285750">
              <a:lnSpc>
                <a:spcPts val="2700"/>
              </a:lnSpc>
              <a:buFont typeface="Arial" panose="020B0604020202020204" pitchFamily="34" charset="0"/>
              <a:buChar char="•"/>
            </a:pPr>
            <a:r>
              <a:rPr lang="en-US" sz="2800" dirty="0" smtClean="0">
                <a:solidFill>
                  <a:prstClr val="black"/>
                </a:solidFill>
              </a:rPr>
              <a:t>Series of notices beginning approximately three months prior to the proposed enrollment.</a:t>
            </a:r>
          </a:p>
          <a:p>
            <a:pPr marL="285750" indent="-285750">
              <a:lnSpc>
                <a:spcPts val="2700"/>
              </a:lnSpc>
              <a:buFont typeface="Arial" panose="020B0604020202020204" pitchFamily="34" charset="0"/>
              <a:buChar char="•"/>
            </a:pPr>
            <a:endParaRPr lang="en-US" sz="2800" dirty="0">
              <a:solidFill>
                <a:prstClr val="black"/>
              </a:solidFill>
            </a:endParaRPr>
          </a:p>
        </p:txBody>
      </p:sp>
    </p:spTree>
    <p:extLst>
      <p:ext uri="{BB962C8B-B14F-4D97-AF65-F5344CB8AC3E}">
        <p14:creationId xmlns:p14="http://schemas.microsoft.com/office/powerpoint/2010/main" val="3016627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“Passive Enrollment”</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32</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24909"/>
            <a:ext cx="10669813" cy="4593565"/>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3600" dirty="0" smtClean="0">
                <a:solidFill>
                  <a:prstClr val="black"/>
                </a:solidFill>
              </a:rPr>
              <a:t>“Passive enrollment”:  consumers who do not choose an MCO will be “intelligently assigned” to an MCO that “best meets their needs”</a:t>
            </a:r>
          </a:p>
          <a:p>
            <a:pPr marL="742950" lvl="1" indent="-285750">
              <a:lnSpc>
                <a:spcPts val="2700"/>
              </a:lnSpc>
              <a:buFont typeface="Arial" panose="020B0604020202020204" pitchFamily="34" charset="0"/>
              <a:buChar char="•"/>
            </a:pPr>
            <a:r>
              <a:rPr lang="en-US" sz="3600" dirty="0" smtClean="0">
                <a:solidFill>
                  <a:prstClr val="black"/>
                </a:solidFill>
              </a:rPr>
              <a:t>D-SNP enrollees will be enrolled to the CHC plan within the same MCO.</a:t>
            </a:r>
          </a:p>
          <a:p>
            <a:pPr marL="742950" lvl="1" indent="-285750">
              <a:lnSpc>
                <a:spcPts val="2700"/>
              </a:lnSpc>
              <a:buFont typeface="Arial" panose="020B0604020202020204" pitchFamily="34" charset="0"/>
              <a:buChar char="•"/>
            </a:pPr>
            <a:endParaRPr lang="en-US" sz="3600" dirty="0" smtClean="0">
              <a:solidFill>
                <a:prstClr val="black"/>
              </a:solidFill>
            </a:endParaRPr>
          </a:p>
          <a:p>
            <a:pPr marL="742950" lvl="1" indent="-285750">
              <a:lnSpc>
                <a:spcPts val="2700"/>
              </a:lnSpc>
              <a:buFont typeface="Arial" panose="020B0604020202020204" pitchFamily="34" charset="0"/>
              <a:buChar char="•"/>
            </a:pPr>
            <a:r>
              <a:rPr lang="en-US" sz="3600" dirty="0" smtClean="0">
                <a:solidFill>
                  <a:prstClr val="black"/>
                </a:solidFill>
              </a:rPr>
              <a:t>State seeks input on factors in determining “intelligent assignment”</a:t>
            </a:r>
          </a:p>
          <a:p>
            <a:pPr marL="742950" lvl="1" indent="-285750">
              <a:lnSpc>
                <a:spcPts val="2700"/>
              </a:lnSpc>
              <a:buFont typeface="Arial" panose="020B0604020202020204" pitchFamily="34" charset="0"/>
              <a:buChar char="•"/>
            </a:pPr>
            <a:endParaRPr lang="en-US" sz="3600" dirty="0">
              <a:solidFill>
                <a:prstClr val="black"/>
              </a:solidFill>
            </a:endParaRPr>
          </a:p>
          <a:p>
            <a:pPr marL="1200150" lvl="2" indent="-285750">
              <a:lnSpc>
                <a:spcPts val="2700"/>
              </a:lnSpc>
              <a:buFont typeface="Arial" panose="020B0604020202020204" pitchFamily="34" charset="0"/>
              <a:buChar char="•"/>
            </a:pPr>
            <a:r>
              <a:rPr lang="en-US" sz="3600" dirty="0" smtClean="0">
                <a:solidFill>
                  <a:prstClr val="black"/>
                </a:solidFill>
              </a:rPr>
              <a:t>Recommended – “intelligent assignment” should place heavy emphasis on allowing consumers to retain providers.</a:t>
            </a:r>
          </a:p>
          <a:p>
            <a:pPr lvl="1">
              <a:lnSpc>
                <a:spcPts val="2700"/>
              </a:lnSpc>
            </a:pPr>
            <a:endParaRPr lang="en-US" sz="2400" dirty="0" smtClean="0">
              <a:solidFill>
                <a:prstClr val="black"/>
              </a:solidFill>
            </a:endParaRPr>
          </a:p>
        </p:txBody>
      </p:sp>
    </p:spTree>
    <p:extLst>
      <p:ext uri="{BB962C8B-B14F-4D97-AF65-F5344CB8AC3E}">
        <p14:creationId xmlns:p14="http://schemas.microsoft.com/office/powerpoint/2010/main" val="371352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Or Challenge “Passive Enrollment” Generally</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33</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24909"/>
            <a:ext cx="10669813" cy="4247317"/>
          </a:xfrm>
          <a:prstGeom prst="rect">
            <a:avLst/>
          </a:prstGeom>
          <a:noFill/>
        </p:spPr>
        <p:txBody>
          <a:bodyPr wrap="square" rtlCol="0">
            <a:spAutoFit/>
          </a:bodyPr>
          <a:lstStyle/>
          <a:p>
            <a:pPr lvl="1">
              <a:lnSpc>
                <a:spcPts val="2700"/>
              </a:lnSpc>
            </a:pPr>
            <a:endParaRPr lang="en-US" sz="2400" dirty="0" smtClean="0">
              <a:solidFill>
                <a:prstClr val="black"/>
              </a:solidFill>
            </a:endParaRPr>
          </a:p>
          <a:p>
            <a:pPr marL="285750" indent="-285750">
              <a:lnSpc>
                <a:spcPts val="2700"/>
              </a:lnSpc>
              <a:buFont typeface="Arial" panose="020B0604020202020204" pitchFamily="34" charset="0"/>
              <a:buChar char="•"/>
            </a:pPr>
            <a:r>
              <a:rPr lang="en-US" sz="2800" dirty="0" smtClean="0">
                <a:solidFill>
                  <a:prstClr val="black"/>
                </a:solidFill>
              </a:rPr>
              <a:t>Medicaid managed care enrollment for duals can be required through Section 1915(b) waivers or through Section 1115 demonstration waivers.</a:t>
            </a:r>
          </a:p>
          <a:p>
            <a:pPr marL="742950" lvl="1" indent="-285750">
              <a:lnSpc>
                <a:spcPts val="2700"/>
              </a:lnSpc>
              <a:buFont typeface="Arial" panose="020B0604020202020204" pitchFamily="34" charset="0"/>
              <a:buChar char="•"/>
            </a:pPr>
            <a:r>
              <a:rPr lang="en-US" sz="2800" dirty="0" smtClean="0">
                <a:solidFill>
                  <a:prstClr val="black"/>
                </a:solidFill>
              </a:rPr>
              <a:t>But enrollment in </a:t>
            </a:r>
            <a:r>
              <a:rPr lang="en-US" sz="2800" u="sng" dirty="0" smtClean="0">
                <a:solidFill>
                  <a:prstClr val="black"/>
                </a:solidFill>
              </a:rPr>
              <a:t>Medicare </a:t>
            </a:r>
            <a:r>
              <a:rPr lang="en-US" sz="2800" dirty="0" smtClean="0">
                <a:solidFill>
                  <a:prstClr val="black"/>
                </a:solidFill>
              </a:rPr>
              <a:t>managed care cannot be required.</a:t>
            </a:r>
          </a:p>
          <a:p>
            <a:pPr marL="285750" indent="-285750">
              <a:lnSpc>
                <a:spcPts val="2700"/>
              </a:lnSpc>
              <a:buFont typeface="Arial" panose="020B0604020202020204" pitchFamily="34" charset="0"/>
              <a:buChar char="•"/>
            </a:pPr>
            <a:endParaRPr lang="en-US" sz="2800" dirty="0" smtClean="0">
              <a:solidFill>
                <a:prstClr val="black"/>
              </a:solidFill>
            </a:endParaRPr>
          </a:p>
          <a:p>
            <a:pPr marL="285750" indent="-285750">
              <a:lnSpc>
                <a:spcPts val="2700"/>
              </a:lnSpc>
              <a:buFont typeface="Arial" panose="020B0604020202020204" pitchFamily="34" charset="0"/>
              <a:buChar char="•"/>
            </a:pPr>
            <a:r>
              <a:rPr lang="en-US" sz="2800" dirty="0" smtClean="0">
                <a:solidFill>
                  <a:prstClr val="black"/>
                </a:solidFill>
              </a:rPr>
              <a:t>Proposed federal regulations call for at least 14 days of fee-for-service Medicaid prior to passive enrollment in a Medicaid MCO:</a:t>
            </a:r>
          </a:p>
          <a:p>
            <a:pPr marL="742950" lvl="1" indent="-285750">
              <a:lnSpc>
                <a:spcPts val="2700"/>
              </a:lnSpc>
              <a:buFont typeface="Arial" panose="020B0604020202020204" pitchFamily="34" charset="0"/>
              <a:buChar char="•"/>
            </a:pPr>
            <a:r>
              <a:rPr lang="en-US" sz="2800" dirty="0">
                <a:solidFill>
                  <a:prstClr val="black"/>
                </a:solidFill>
              </a:rPr>
              <a:t>“A State must provide potential enrollees at least 14 </a:t>
            </a:r>
            <a:r>
              <a:rPr lang="en-US" sz="2800" dirty="0" smtClean="0">
                <a:solidFill>
                  <a:prstClr val="black"/>
                </a:solidFill>
              </a:rPr>
              <a:t>calendar </a:t>
            </a:r>
            <a:r>
              <a:rPr lang="en-US" sz="2800" dirty="0">
                <a:solidFill>
                  <a:prstClr val="black"/>
                </a:solidFill>
              </a:rPr>
              <a:t>days of FFS coverage to provide the potential enrollee the opportunity to actively select their </a:t>
            </a:r>
            <a:r>
              <a:rPr lang="en-US" sz="2800" dirty="0" smtClean="0">
                <a:solidFill>
                  <a:prstClr val="black"/>
                </a:solidFill>
              </a:rPr>
              <a:t>MCO … entity.”</a:t>
            </a:r>
          </a:p>
          <a:p>
            <a:pPr marL="1200150" lvl="2" indent="-285750">
              <a:lnSpc>
                <a:spcPts val="2700"/>
              </a:lnSpc>
              <a:buFont typeface="Arial" panose="020B0604020202020204" pitchFamily="34" charset="0"/>
              <a:buChar char="•"/>
            </a:pPr>
            <a:r>
              <a:rPr lang="en-US" sz="2800" dirty="0" smtClean="0">
                <a:solidFill>
                  <a:prstClr val="black"/>
                </a:solidFill>
              </a:rPr>
              <a:t>Proposed 42 C.F.R. § 438.54(d)(2).</a:t>
            </a:r>
            <a:endParaRPr lang="en-US" sz="2800" dirty="0">
              <a:solidFill>
                <a:prstClr val="black"/>
              </a:solidFill>
            </a:endParaRPr>
          </a:p>
        </p:txBody>
      </p:sp>
    </p:spTree>
    <p:extLst>
      <p:ext uri="{BB962C8B-B14F-4D97-AF65-F5344CB8AC3E}">
        <p14:creationId xmlns:p14="http://schemas.microsoft.com/office/powerpoint/2010/main" val="1440580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Change from One MCO to Another</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34</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24909"/>
            <a:ext cx="10669813" cy="4593565"/>
          </a:xfrm>
          <a:prstGeom prst="rect">
            <a:avLst/>
          </a:prstGeom>
          <a:noFill/>
        </p:spPr>
        <p:txBody>
          <a:bodyPr wrap="square" rtlCol="0">
            <a:spAutoFit/>
          </a:bodyPr>
          <a:lstStyle/>
          <a:p>
            <a:pPr lvl="1">
              <a:lnSpc>
                <a:spcPts val="2700"/>
              </a:lnSpc>
            </a:pPr>
            <a:endParaRPr lang="en-US" sz="2400" dirty="0" smtClean="0">
              <a:solidFill>
                <a:prstClr val="black"/>
              </a:solidFill>
            </a:endParaRPr>
          </a:p>
          <a:p>
            <a:pPr marL="285750" indent="-285750">
              <a:lnSpc>
                <a:spcPts val="2700"/>
              </a:lnSpc>
              <a:buFont typeface="Arial" panose="020B0604020202020204" pitchFamily="34" charset="0"/>
              <a:buChar char="•"/>
            </a:pPr>
            <a:r>
              <a:rPr lang="en-US" sz="2800" dirty="0">
                <a:solidFill>
                  <a:prstClr val="black"/>
                </a:solidFill>
              </a:rPr>
              <a:t>Consumers may switch to a different regional MCO at any </a:t>
            </a:r>
            <a:r>
              <a:rPr lang="en-US" sz="2800" dirty="0" smtClean="0">
                <a:solidFill>
                  <a:prstClr val="black"/>
                </a:solidFill>
              </a:rPr>
              <a:t>time.</a:t>
            </a:r>
          </a:p>
          <a:p>
            <a:pPr marL="742950" lvl="1" indent="-285750">
              <a:lnSpc>
                <a:spcPts val="2700"/>
              </a:lnSpc>
              <a:buFont typeface="Arial" panose="020B0604020202020204" pitchFamily="34" charset="0"/>
              <a:buChar char="•"/>
            </a:pPr>
            <a:r>
              <a:rPr lang="en-US" sz="2800" dirty="0" smtClean="0">
                <a:solidFill>
                  <a:prstClr val="black"/>
                </a:solidFill>
              </a:rPr>
              <a:t>Effective date is either 1</a:t>
            </a:r>
            <a:r>
              <a:rPr lang="en-US" sz="2800" baseline="30000" dirty="0" smtClean="0">
                <a:solidFill>
                  <a:prstClr val="black"/>
                </a:solidFill>
              </a:rPr>
              <a:t>st</a:t>
            </a:r>
            <a:r>
              <a:rPr lang="en-US" sz="2800" dirty="0" smtClean="0">
                <a:solidFill>
                  <a:prstClr val="black"/>
                </a:solidFill>
              </a:rPr>
              <a:t> or 15</a:t>
            </a:r>
            <a:r>
              <a:rPr lang="en-US" sz="2800" baseline="30000" dirty="0" smtClean="0">
                <a:solidFill>
                  <a:prstClr val="black"/>
                </a:solidFill>
              </a:rPr>
              <a:t>th</a:t>
            </a:r>
            <a:r>
              <a:rPr lang="en-US" sz="2800" dirty="0" smtClean="0">
                <a:solidFill>
                  <a:prstClr val="black"/>
                </a:solidFill>
              </a:rPr>
              <a:t> of month, depending on when transfer is requested.</a:t>
            </a:r>
          </a:p>
          <a:p>
            <a:pPr marL="285750" indent="-285750">
              <a:lnSpc>
                <a:spcPts val="2700"/>
              </a:lnSpc>
              <a:buFont typeface="Arial" panose="020B0604020202020204" pitchFamily="34" charset="0"/>
              <a:buChar char="•"/>
            </a:pPr>
            <a:endParaRPr lang="en-US" sz="2800" dirty="0" smtClean="0">
              <a:solidFill>
                <a:prstClr val="black"/>
              </a:solidFill>
            </a:endParaRPr>
          </a:p>
          <a:p>
            <a:pPr marL="285750" indent="-285750">
              <a:lnSpc>
                <a:spcPts val="2700"/>
              </a:lnSpc>
              <a:buFont typeface="Arial" panose="020B0604020202020204" pitchFamily="34" charset="0"/>
              <a:buChar char="•"/>
            </a:pPr>
            <a:r>
              <a:rPr lang="en-US" sz="2800" dirty="0" smtClean="0">
                <a:solidFill>
                  <a:prstClr val="black"/>
                </a:solidFill>
              </a:rPr>
              <a:t>Compared to other states, this is very flexible.</a:t>
            </a:r>
          </a:p>
          <a:p>
            <a:pPr marL="285750" indent="-285750">
              <a:lnSpc>
                <a:spcPts val="2700"/>
              </a:lnSpc>
              <a:buFont typeface="Arial" panose="020B0604020202020204" pitchFamily="34" charset="0"/>
              <a:buChar char="•"/>
            </a:pPr>
            <a:endParaRPr lang="en-US" sz="2800" dirty="0">
              <a:solidFill>
                <a:prstClr val="black"/>
              </a:solidFill>
            </a:endParaRPr>
          </a:p>
          <a:p>
            <a:pPr marL="742950" lvl="1" indent="-285750">
              <a:lnSpc>
                <a:spcPts val="2700"/>
              </a:lnSpc>
              <a:buFont typeface="Arial" panose="020B0604020202020204" pitchFamily="34" charset="0"/>
              <a:buChar char="•"/>
            </a:pPr>
            <a:r>
              <a:rPr lang="en-US" sz="2800" dirty="0" smtClean="0">
                <a:solidFill>
                  <a:prstClr val="black"/>
                </a:solidFill>
              </a:rPr>
              <a:t>Proposed federal regulations would provide right to change MCO only:</a:t>
            </a:r>
          </a:p>
          <a:p>
            <a:pPr marL="1200150" lvl="2" indent="-285750">
              <a:lnSpc>
                <a:spcPts val="2700"/>
              </a:lnSpc>
              <a:buFont typeface="Arial" panose="020B0604020202020204" pitchFamily="34" charset="0"/>
              <a:buChar char="•"/>
            </a:pPr>
            <a:r>
              <a:rPr lang="en-US" sz="2800" dirty="0" smtClean="0">
                <a:solidFill>
                  <a:prstClr val="black"/>
                </a:solidFill>
              </a:rPr>
              <a:t>For cause at any time.</a:t>
            </a:r>
          </a:p>
          <a:p>
            <a:pPr marL="1200150" lvl="2" indent="-285750">
              <a:lnSpc>
                <a:spcPts val="2700"/>
              </a:lnSpc>
              <a:buFont typeface="Arial" panose="020B0604020202020204" pitchFamily="34" charset="0"/>
              <a:buChar char="•"/>
            </a:pPr>
            <a:r>
              <a:rPr lang="en-US" sz="2800" dirty="0" smtClean="0">
                <a:solidFill>
                  <a:prstClr val="black"/>
                </a:solidFill>
              </a:rPr>
              <a:t>Annually.</a:t>
            </a:r>
          </a:p>
          <a:p>
            <a:pPr marL="1200150" lvl="2" indent="-285750">
              <a:lnSpc>
                <a:spcPts val="2700"/>
              </a:lnSpc>
              <a:buFont typeface="Arial" panose="020B0604020202020204" pitchFamily="34" charset="0"/>
              <a:buChar char="•"/>
            </a:pPr>
            <a:r>
              <a:rPr lang="en-US" sz="2800" dirty="0" smtClean="0">
                <a:solidFill>
                  <a:prstClr val="black"/>
                </a:solidFill>
              </a:rPr>
              <a:t>During initial 90 days of enrollment in initial MCO.</a:t>
            </a:r>
          </a:p>
          <a:p>
            <a:pPr marL="1657350" lvl="3" indent="-285750">
              <a:lnSpc>
                <a:spcPts val="2700"/>
              </a:lnSpc>
              <a:buFont typeface="Arial" panose="020B0604020202020204" pitchFamily="34" charset="0"/>
              <a:buChar char="•"/>
            </a:pPr>
            <a:r>
              <a:rPr lang="en-US" sz="2800" dirty="0" smtClean="0">
                <a:solidFill>
                  <a:prstClr val="black"/>
                </a:solidFill>
              </a:rPr>
              <a:t>Proposed 42 C.F.R. § 438.56(c).</a:t>
            </a:r>
            <a:endParaRPr lang="en-US" sz="2800" dirty="0">
              <a:solidFill>
                <a:prstClr val="black"/>
              </a:solidFill>
            </a:endParaRPr>
          </a:p>
        </p:txBody>
      </p:sp>
    </p:spTree>
    <p:extLst>
      <p:ext uri="{BB962C8B-B14F-4D97-AF65-F5344CB8AC3E}">
        <p14:creationId xmlns:p14="http://schemas.microsoft.com/office/powerpoint/2010/main" val="2171247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Network Adequacy</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35</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942915"/>
            <a:ext cx="10669813" cy="4593565"/>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2800" dirty="0" smtClean="0">
                <a:solidFill>
                  <a:prstClr val="black"/>
                </a:solidFill>
              </a:rPr>
              <a:t>MCO must demonstrate sufficient network.</a:t>
            </a:r>
          </a:p>
          <a:p>
            <a:pPr marL="742950" lvl="1" indent="-285750">
              <a:lnSpc>
                <a:spcPts val="2700"/>
              </a:lnSpc>
              <a:buFont typeface="Arial" panose="020B0604020202020204" pitchFamily="34" charset="0"/>
              <a:buChar char="•"/>
            </a:pPr>
            <a:r>
              <a:rPr lang="en-US" sz="2800" dirty="0" smtClean="0">
                <a:solidFill>
                  <a:srgbClr val="FF0000"/>
                </a:solidFill>
              </a:rPr>
              <a:t>May be difficult to set meaningful standards for LTSS.</a:t>
            </a:r>
          </a:p>
          <a:p>
            <a:pPr marL="285750" indent="-285750">
              <a:lnSpc>
                <a:spcPts val="2700"/>
              </a:lnSpc>
              <a:buFont typeface="Arial" panose="020B0604020202020204" pitchFamily="34" charset="0"/>
              <a:buChar char="•"/>
            </a:pPr>
            <a:r>
              <a:rPr lang="en-US" sz="2800" dirty="0" smtClean="0">
                <a:solidFill>
                  <a:prstClr val="black"/>
                </a:solidFill>
              </a:rPr>
              <a:t>If MCO cannot provide necessary services must cover out-of-network.</a:t>
            </a:r>
          </a:p>
          <a:p>
            <a:pPr marL="914400" lvl="1" indent="-457200">
              <a:lnSpc>
                <a:spcPts val="2700"/>
              </a:lnSpc>
              <a:buFont typeface="Calibri" panose="020F0502020204030204" pitchFamily="34" charset="0"/>
              <a:buChar char="-"/>
            </a:pPr>
            <a:endParaRPr lang="en-US" sz="2400" dirty="0" smtClean="0">
              <a:solidFill>
                <a:prstClr val="black"/>
              </a:solidFill>
            </a:endParaRPr>
          </a:p>
          <a:p>
            <a:pPr marL="457200" indent="-457200">
              <a:lnSpc>
                <a:spcPts val="2700"/>
              </a:lnSpc>
              <a:buFont typeface="Arial" panose="020B0604020202020204" pitchFamily="34" charset="0"/>
              <a:buChar char="•"/>
            </a:pPr>
            <a:r>
              <a:rPr lang="en-US" sz="2800" dirty="0" smtClean="0">
                <a:solidFill>
                  <a:prstClr val="black"/>
                </a:solidFill>
              </a:rPr>
              <a:t>Must have culturally competent providers.</a:t>
            </a:r>
          </a:p>
          <a:p>
            <a:pPr marL="457200" indent="-457200">
              <a:lnSpc>
                <a:spcPts val="2700"/>
              </a:lnSpc>
              <a:buFont typeface="Arial" panose="020B0604020202020204" pitchFamily="34" charset="0"/>
              <a:buChar char="•"/>
            </a:pPr>
            <a:endParaRPr lang="en-US" sz="2800" dirty="0">
              <a:solidFill>
                <a:prstClr val="black"/>
              </a:solidFill>
            </a:endParaRPr>
          </a:p>
          <a:p>
            <a:pPr marL="457200" indent="-457200">
              <a:lnSpc>
                <a:spcPts val="2700"/>
              </a:lnSpc>
              <a:buFont typeface="Arial" panose="020B0604020202020204" pitchFamily="34" charset="0"/>
              <a:buChar char="•"/>
            </a:pPr>
            <a:r>
              <a:rPr lang="en-US" sz="2800" dirty="0" smtClean="0">
                <a:solidFill>
                  <a:prstClr val="black"/>
                </a:solidFill>
              </a:rPr>
              <a:t>Material changes in network must be approved in advance.</a:t>
            </a:r>
          </a:p>
          <a:p>
            <a:pPr marL="914400" lvl="1" indent="-457200">
              <a:lnSpc>
                <a:spcPts val="2700"/>
              </a:lnSpc>
              <a:buFont typeface="Arial" panose="020B0604020202020204" pitchFamily="34" charset="0"/>
              <a:buChar char="•"/>
            </a:pPr>
            <a:r>
              <a:rPr lang="en-US" sz="2800" dirty="0" smtClean="0">
                <a:solidFill>
                  <a:prstClr val="black"/>
                </a:solidFill>
              </a:rPr>
              <a:t>“Material” means affecting ability to meet standards, and changing “location” of services for &gt; 5% of enrollees.</a:t>
            </a:r>
          </a:p>
          <a:p>
            <a:pPr marL="457200" indent="-457200">
              <a:lnSpc>
                <a:spcPts val="2700"/>
              </a:lnSpc>
              <a:buFont typeface="Arial" panose="020B0604020202020204" pitchFamily="34" charset="0"/>
              <a:buChar char="•"/>
            </a:pPr>
            <a:endParaRPr lang="en-US" sz="2800" dirty="0">
              <a:solidFill>
                <a:prstClr val="black"/>
              </a:solidFill>
            </a:endParaRPr>
          </a:p>
          <a:p>
            <a:pPr marL="457200" indent="-457200">
              <a:lnSpc>
                <a:spcPts val="2700"/>
              </a:lnSpc>
              <a:buFont typeface="Arial" panose="020B0604020202020204" pitchFamily="34" charset="0"/>
              <a:buChar char="•"/>
            </a:pPr>
            <a:r>
              <a:rPr lang="en-US" sz="2800" dirty="0" smtClean="0">
                <a:solidFill>
                  <a:prstClr val="black"/>
                </a:solidFill>
              </a:rPr>
              <a:t>Provider support/services/training available (including “provider representative within MCO).</a:t>
            </a:r>
          </a:p>
          <a:p>
            <a:pPr marL="914400" lvl="1" indent="-457200">
              <a:lnSpc>
                <a:spcPts val="2700"/>
              </a:lnSpc>
              <a:buFont typeface="Arial" panose="020B0604020202020204" pitchFamily="34" charset="0"/>
              <a:buChar char="•"/>
            </a:pPr>
            <a:r>
              <a:rPr lang="en-US" sz="2800" dirty="0" smtClean="0">
                <a:solidFill>
                  <a:prstClr val="black"/>
                </a:solidFill>
              </a:rPr>
              <a:t>Support may be particularly important for small LTSS providers.</a:t>
            </a:r>
            <a:endParaRPr lang="en-US" sz="2800" dirty="0">
              <a:solidFill>
                <a:prstClr val="black"/>
              </a:solidFill>
            </a:endParaRPr>
          </a:p>
        </p:txBody>
      </p:sp>
    </p:spTree>
    <p:extLst>
      <p:ext uri="{BB962C8B-B14F-4D97-AF65-F5344CB8AC3E}">
        <p14:creationId xmlns:p14="http://schemas.microsoft.com/office/powerpoint/2010/main" val="1303226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Network Adequacy (cont.)</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36</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942915"/>
            <a:ext cx="10669813" cy="3901068"/>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2800" dirty="0" smtClean="0">
                <a:solidFill>
                  <a:prstClr val="black"/>
                </a:solidFill>
              </a:rPr>
              <a:t>Extensive requirements for “network management plan” that must be submitted to the State for readiness review activities.  It includes how MCO will:</a:t>
            </a:r>
          </a:p>
          <a:p>
            <a:pPr marL="742950" lvl="1" indent="-285750">
              <a:lnSpc>
                <a:spcPts val="2700"/>
              </a:lnSpc>
              <a:buFont typeface="Arial" panose="020B0604020202020204" pitchFamily="34" charset="0"/>
              <a:buChar char="•"/>
            </a:pPr>
            <a:r>
              <a:rPr lang="en-US" sz="2800" dirty="0">
                <a:solidFill>
                  <a:prstClr val="black"/>
                </a:solidFill>
              </a:rPr>
              <a:t>C</a:t>
            </a:r>
            <a:r>
              <a:rPr lang="en-US" sz="2800" dirty="0" smtClean="0">
                <a:solidFill>
                  <a:prstClr val="black"/>
                </a:solidFill>
              </a:rPr>
              <a:t>ommunicate with providers.</a:t>
            </a:r>
          </a:p>
          <a:p>
            <a:pPr marL="742950" lvl="1" indent="-285750">
              <a:lnSpc>
                <a:spcPts val="2700"/>
              </a:lnSpc>
              <a:buFont typeface="Arial" panose="020B0604020202020204" pitchFamily="34" charset="0"/>
              <a:buChar char="•"/>
            </a:pPr>
            <a:r>
              <a:rPr lang="en-US" sz="2800" dirty="0" smtClean="0">
                <a:solidFill>
                  <a:prstClr val="black"/>
                </a:solidFill>
              </a:rPr>
              <a:t>Monitor provider compliance with rules and policies.</a:t>
            </a:r>
          </a:p>
          <a:p>
            <a:pPr marL="742950" lvl="1" indent="-285750">
              <a:lnSpc>
                <a:spcPts val="2700"/>
              </a:lnSpc>
              <a:buFont typeface="Arial" panose="020B0604020202020204" pitchFamily="34" charset="0"/>
              <a:buChar char="•"/>
            </a:pPr>
            <a:r>
              <a:rPr lang="en-US" sz="2800" dirty="0" smtClean="0">
                <a:solidFill>
                  <a:prstClr val="black"/>
                </a:solidFill>
              </a:rPr>
              <a:t>Evaluate quality of services.</a:t>
            </a:r>
          </a:p>
          <a:p>
            <a:pPr marL="742950" lvl="1" indent="-285750">
              <a:lnSpc>
                <a:spcPts val="2700"/>
              </a:lnSpc>
              <a:buFont typeface="Arial" panose="020B0604020202020204" pitchFamily="34" charset="0"/>
              <a:buChar char="•"/>
            </a:pPr>
            <a:r>
              <a:rPr lang="en-US" sz="2800" dirty="0" smtClean="0">
                <a:solidFill>
                  <a:prstClr val="black"/>
                </a:solidFill>
              </a:rPr>
              <a:t>Monitor network adequacy, including care to enrollees with limited English proficiency.</a:t>
            </a:r>
          </a:p>
          <a:p>
            <a:pPr marL="742950" lvl="1" indent="-285750">
              <a:lnSpc>
                <a:spcPts val="2700"/>
              </a:lnSpc>
              <a:buFont typeface="Arial" panose="020B0604020202020204" pitchFamily="34" charset="0"/>
              <a:buChar char="•"/>
            </a:pPr>
            <a:r>
              <a:rPr lang="en-US" sz="2800" dirty="0" smtClean="0">
                <a:solidFill>
                  <a:prstClr val="black"/>
                </a:solidFill>
              </a:rPr>
              <a:t>Credential and train providers.</a:t>
            </a:r>
          </a:p>
          <a:p>
            <a:pPr marL="742950" lvl="1" indent="-285750">
              <a:lnSpc>
                <a:spcPts val="2700"/>
              </a:lnSpc>
              <a:buFont typeface="Arial" panose="020B0604020202020204" pitchFamily="34" charset="0"/>
              <a:buChar char="•"/>
            </a:pPr>
            <a:r>
              <a:rPr lang="en-US" sz="2800" dirty="0" smtClean="0">
                <a:solidFill>
                  <a:prstClr val="black"/>
                </a:solidFill>
              </a:rPr>
              <a:t>Ensure providers will return calls within 3 business days.  (BTW, 3 business days seems like a weak standard)</a:t>
            </a:r>
            <a:endParaRPr lang="en-US" sz="2800" dirty="0">
              <a:solidFill>
                <a:prstClr val="black"/>
              </a:solidFill>
            </a:endParaRPr>
          </a:p>
        </p:txBody>
      </p:sp>
    </p:spTree>
    <p:extLst>
      <p:ext uri="{BB962C8B-B14F-4D97-AF65-F5344CB8AC3E}">
        <p14:creationId xmlns:p14="http://schemas.microsoft.com/office/powerpoint/2010/main" val="3782190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Network Questions or Issues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37</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2075625"/>
            <a:ext cx="10669813" cy="2516073"/>
          </a:xfrm>
          <a:prstGeom prst="rect">
            <a:avLst/>
          </a:prstGeom>
          <a:noFill/>
        </p:spPr>
        <p:txBody>
          <a:bodyPr wrap="square" rtlCol="0">
            <a:spAutoFit/>
          </a:bodyPr>
          <a:lstStyle/>
          <a:p>
            <a:pPr marL="457200" indent="-457200">
              <a:lnSpc>
                <a:spcPts val="2700"/>
              </a:lnSpc>
              <a:buFont typeface="Arial" panose="020B0604020202020204" pitchFamily="34" charset="0"/>
              <a:buChar char="•"/>
            </a:pPr>
            <a:r>
              <a:rPr lang="en-US" sz="2800" dirty="0">
                <a:solidFill>
                  <a:prstClr val="black"/>
                </a:solidFill>
              </a:rPr>
              <a:t>No specific sufficiency standards </a:t>
            </a:r>
            <a:r>
              <a:rPr lang="en-US" sz="2800" dirty="0" smtClean="0">
                <a:solidFill>
                  <a:prstClr val="black"/>
                </a:solidFill>
              </a:rPr>
              <a:t>given.</a:t>
            </a:r>
          </a:p>
          <a:p>
            <a:pPr marL="457200" indent="-457200">
              <a:lnSpc>
                <a:spcPts val="2700"/>
              </a:lnSpc>
              <a:buFont typeface="Arial" panose="020B0604020202020204" pitchFamily="34" charset="0"/>
              <a:buChar char="•"/>
            </a:pPr>
            <a:endParaRPr lang="en-US" sz="2800" dirty="0">
              <a:solidFill>
                <a:prstClr val="black"/>
              </a:solidFill>
            </a:endParaRPr>
          </a:p>
          <a:p>
            <a:pPr marL="457200" indent="-457200">
              <a:lnSpc>
                <a:spcPts val="2700"/>
              </a:lnSpc>
              <a:buFont typeface="Arial" panose="020B0604020202020204" pitchFamily="34" charset="0"/>
              <a:buChar char="•"/>
            </a:pPr>
            <a:r>
              <a:rPr lang="en-US" sz="2800" dirty="0">
                <a:solidFill>
                  <a:prstClr val="black"/>
                </a:solidFill>
              </a:rPr>
              <a:t>No access/travel/time standards </a:t>
            </a:r>
            <a:r>
              <a:rPr lang="en-US" sz="2800" dirty="0" smtClean="0">
                <a:solidFill>
                  <a:prstClr val="black"/>
                </a:solidFill>
              </a:rPr>
              <a:t>set.</a:t>
            </a:r>
          </a:p>
          <a:p>
            <a:pPr marL="457200" indent="-457200">
              <a:lnSpc>
                <a:spcPts val="2700"/>
              </a:lnSpc>
              <a:buFont typeface="Arial" panose="020B0604020202020204" pitchFamily="34" charset="0"/>
              <a:buChar char="•"/>
            </a:pPr>
            <a:endParaRPr lang="en-US" sz="2800" dirty="0">
              <a:solidFill>
                <a:prstClr val="black"/>
              </a:solidFill>
            </a:endParaRPr>
          </a:p>
          <a:p>
            <a:pPr marL="457200" indent="-457200">
              <a:lnSpc>
                <a:spcPts val="2700"/>
              </a:lnSpc>
              <a:buFont typeface="Arial" panose="020B0604020202020204" pitchFamily="34" charset="0"/>
              <a:buChar char="•"/>
            </a:pPr>
            <a:r>
              <a:rPr lang="en-US" sz="2800" dirty="0">
                <a:solidFill>
                  <a:prstClr val="black"/>
                </a:solidFill>
              </a:rPr>
              <a:t>Identifies “expertise in LTSS” as a requirement but no specifics on how expertise is </a:t>
            </a:r>
            <a:r>
              <a:rPr lang="en-US" sz="2800" dirty="0" smtClean="0">
                <a:solidFill>
                  <a:prstClr val="black"/>
                </a:solidFill>
              </a:rPr>
              <a:t>determined.</a:t>
            </a:r>
            <a:endParaRPr lang="en-US" sz="2800" dirty="0">
              <a:solidFill>
                <a:prstClr val="black"/>
              </a:solidFill>
            </a:endParaRPr>
          </a:p>
          <a:p>
            <a:pPr>
              <a:lnSpc>
                <a:spcPts val="2700"/>
              </a:lnSpc>
            </a:pPr>
            <a:endParaRPr lang="en-US" sz="2800" dirty="0">
              <a:solidFill>
                <a:prstClr val="black"/>
              </a:solidFill>
            </a:endParaRPr>
          </a:p>
        </p:txBody>
      </p:sp>
    </p:spTree>
    <p:extLst>
      <p:ext uri="{BB962C8B-B14F-4D97-AF65-F5344CB8AC3E}">
        <p14:creationId xmlns:p14="http://schemas.microsoft.com/office/powerpoint/2010/main" val="297099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Continuity of Care When Program Implemented</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38</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2171700"/>
            <a:ext cx="10669813"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prstClr val="black"/>
                </a:solidFill>
              </a:rPr>
              <a:t>6 months -- Must accept all willing and qualified LTSS providers.</a:t>
            </a:r>
          </a:p>
          <a:p>
            <a:pPr marL="457200" indent="-457200">
              <a:buFont typeface="Arial" panose="020B0604020202020204" pitchFamily="34" charset="0"/>
              <a:buChar char="•"/>
            </a:pPr>
            <a:r>
              <a:rPr lang="en-US" sz="2800" dirty="0" smtClean="0">
                <a:solidFill>
                  <a:prstClr val="black"/>
                </a:solidFill>
              </a:rPr>
              <a:t>180 days or new service plan -- Cannot </a:t>
            </a:r>
            <a:r>
              <a:rPr lang="en-US" sz="2800" dirty="0">
                <a:solidFill>
                  <a:prstClr val="black"/>
                </a:solidFill>
              </a:rPr>
              <a:t>reduce LTSS services but may increase </a:t>
            </a:r>
            <a:r>
              <a:rPr lang="en-US" sz="2800" dirty="0" smtClean="0">
                <a:solidFill>
                  <a:prstClr val="black"/>
                </a:solidFill>
              </a:rPr>
              <a:t>them.</a:t>
            </a:r>
          </a:p>
          <a:p>
            <a:pPr marL="914400" lvl="1" indent="-457200">
              <a:buFont typeface="Arial" panose="020B0604020202020204" pitchFamily="34" charset="0"/>
              <a:buChar char="•"/>
            </a:pPr>
            <a:r>
              <a:rPr lang="en-US" sz="2800" dirty="0" smtClean="0">
                <a:solidFill>
                  <a:prstClr val="black"/>
                </a:solidFill>
              </a:rPr>
              <a:t>Any </a:t>
            </a:r>
            <a:r>
              <a:rPr lang="en-US" sz="2800" dirty="0">
                <a:solidFill>
                  <a:prstClr val="black"/>
                </a:solidFill>
              </a:rPr>
              <a:t>new service plan that reduces any one service by </a:t>
            </a:r>
            <a:r>
              <a:rPr lang="en-US" sz="2800" dirty="0" smtClean="0">
                <a:solidFill>
                  <a:prstClr val="black"/>
                </a:solidFill>
              </a:rPr>
              <a:t>&gt;25</a:t>
            </a:r>
            <a:r>
              <a:rPr lang="en-US" sz="2800" dirty="0">
                <a:solidFill>
                  <a:prstClr val="black"/>
                </a:solidFill>
              </a:rPr>
              <a:t>% must be </a:t>
            </a:r>
            <a:r>
              <a:rPr lang="en-US" sz="2800" dirty="0" smtClean="0">
                <a:solidFill>
                  <a:prstClr val="black"/>
                </a:solidFill>
              </a:rPr>
              <a:t>approved by State.</a:t>
            </a:r>
            <a:endParaRPr lang="en-US" sz="2800" dirty="0">
              <a:solidFill>
                <a:prstClr val="black"/>
              </a:solidFill>
            </a:endParaRPr>
          </a:p>
          <a:p>
            <a:pPr marL="457200" indent="-457200">
              <a:buFont typeface="Arial" panose="020B0604020202020204" pitchFamily="34" charset="0"/>
              <a:buChar char="•"/>
            </a:pPr>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May stay in nursing facility indefinitely.</a:t>
            </a:r>
          </a:p>
          <a:p>
            <a:pPr marL="914400" lvl="1" indent="-457200">
              <a:buFont typeface="Arial" panose="020B0604020202020204" pitchFamily="34" charset="0"/>
              <a:buChar char="•"/>
            </a:pPr>
            <a:r>
              <a:rPr lang="en-US" sz="2800" dirty="0" smtClean="0">
                <a:solidFill>
                  <a:srgbClr val="FF0000"/>
                </a:solidFill>
              </a:rPr>
              <a:t>What about other settings?  Any other change of provider that would be similarly disruptive?</a:t>
            </a:r>
          </a:p>
          <a:p>
            <a:pPr marL="457200" indent="-457200">
              <a:buFont typeface="Arial" panose="020B0604020202020204" pitchFamily="34" charset="0"/>
              <a:buChar char="•"/>
            </a:pPr>
            <a:endParaRPr lang="en-US" sz="2800" dirty="0" smtClean="0">
              <a:solidFill>
                <a:prstClr val="black"/>
              </a:solidFill>
            </a:endParaRPr>
          </a:p>
        </p:txBody>
      </p:sp>
    </p:spTree>
    <p:extLst>
      <p:ext uri="{BB962C8B-B14F-4D97-AF65-F5344CB8AC3E}">
        <p14:creationId xmlns:p14="http://schemas.microsoft.com/office/powerpoint/2010/main" val="805722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531304"/>
            <a:ext cx="11700932" cy="1143000"/>
          </a:xfrm>
        </p:spPr>
        <p:txBody>
          <a:bodyPr/>
          <a:lstStyle/>
          <a:p>
            <a:pPr eaLnBrk="1" hangingPunct="1"/>
            <a:r>
              <a:rPr lang="en-US" altLang="en-US" b="1" dirty="0" smtClean="0"/>
              <a:t>Other Continuity Provisions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39</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581780"/>
            <a:ext cx="10669813"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prstClr val="black"/>
                </a:solidFill>
              </a:rPr>
              <a:t>A</a:t>
            </a:r>
            <a:r>
              <a:rPr lang="en-US" sz="3200" dirty="0" smtClean="0">
                <a:solidFill>
                  <a:prstClr val="black"/>
                </a:solidFill>
              </a:rPr>
              <a:t>fter transfer from one MCO to another, 60 days or until new service plan.</a:t>
            </a:r>
          </a:p>
          <a:p>
            <a:pPr marL="285750" indent="-285750">
              <a:buFont typeface="Arial" panose="020B0604020202020204" pitchFamily="34" charset="0"/>
              <a:buChar char="•"/>
            </a:pPr>
            <a:endParaRPr lang="en-US" sz="3200" dirty="0">
              <a:solidFill>
                <a:prstClr val="black"/>
              </a:solidFill>
            </a:endParaRPr>
          </a:p>
          <a:p>
            <a:pPr marL="285750" indent="-285750">
              <a:buFont typeface="Arial" panose="020B0604020202020204" pitchFamily="34" charset="0"/>
              <a:buChar char="•"/>
            </a:pPr>
            <a:r>
              <a:rPr lang="en-US" sz="3200" dirty="0" smtClean="0">
                <a:solidFill>
                  <a:prstClr val="black"/>
                </a:solidFill>
              </a:rPr>
              <a:t>If LTSS provider drops out of network, enrollee can </a:t>
            </a:r>
            <a:r>
              <a:rPr lang="en-US" sz="3200" dirty="0">
                <a:solidFill>
                  <a:prstClr val="black"/>
                </a:solidFill>
              </a:rPr>
              <a:t>continue to receive care from </a:t>
            </a:r>
            <a:r>
              <a:rPr lang="en-US" sz="3200" dirty="0" smtClean="0">
                <a:solidFill>
                  <a:prstClr val="black"/>
                </a:solidFill>
              </a:rPr>
              <a:t>same provider until </a:t>
            </a:r>
            <a:r>
              <a:rPr lang="en-US" sz="3200" dirty="0">
                <a:solidFill>
                  <a:prstClr val="black"/>
                </a:solidFill>
              </a:rPr>
              <a:t>an in-network “replacement” </a:t>
            </a:r>
            <a:r>
              <a:rPr lang="en-US" sz="3200" dirty="0" smtClean="0">
                <a:solidFill>
                  <a:prstClr val="black"/>
                </a:solidFill>
              </a:rPr>
              <a:t>is found.</a:t>
            </a:r>
            <a:endParaRPr lang="en-US" sz="3200" dirty="0">
              <a:solidFill>
                <a:prstClr val="black"/>
              </a:solidFill>
            </a:endParaRPr>
          </a:p>
          <a:p>
            <a:pPr marL="914400" lvl="1" indent="-457200">
              <a:buFont typeface="Calibri" panose="020F0502020204030204" pitchFamily="34" charset="0"/>
              <a:buChar char="-"/>
            </a:pPr>
            <a:r>
              <a:rPr lang="en-US" sz="3200" dirty="0">
                <a:solidFill>
                  <a:prstClr val="black"/>
                </a:solidFill>
              </a:rPr>
              <a:t>Who determines the </a:t>
            </a:r>
            <a:r>
              <a:rPr lang="en-US" sz="3200" dirty="0" smtClean="0">
                <a:solidFill>
                  <a:prstClr val="black"/>
                </a:solidFill>
              </a:rPr>
              <a:t>suitability/acceptability </a:t>
            </a:r>
            <a:r>
              <a:rPr lang="en-US" sz="3200" dirty="0">
                <a:solidFill>
                  <a:prstClr val="black"/>
                </a:solidFill>
              </a:rPr>
              <a:t>of the “replacement</a:t>
            </a:r>
            <a:r>
              <a:rPr lang="en-US" sz="3200" dirty="0" smtClean="0">
                <a:solidFill>
                  <a:prstClr val="black"/>
                </a:solidFill>
              </a:rPr>
              <a:t>”?</a:t>
            </a:r>
          </a:p>
        </p:txBody>
      </p:sp>
    </p:spTree>
    <p:extLst>
      <p:ext uri="{BB962C8B-B14F-4D97-AF65-F5344CB8AC3E}">
        <p14:creationId xmlns:p14="http://schemas.microsoft.com/office/powerpoint/2010/main" val="172083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797" y="-343257"/>
            <a:ext cx="5830415" cy="7544513"/>
          </a:xfrm>
          <a:prstGeom prst="rect">
            <a:avLst/>
          </a:prstGeom>
        </p:spPr>
      </p:pic>
    </p:spTree>
    <p:extLst>
      <p:ext uri="{BB962C8B-B14F-4D97-AF65-F5344CB8AC3E}">
        <p14:creationId xmlns:p14="http://schemas.microsoft.com/office/powerpoint/2010/main" val="3304113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531304"/>
            <a:ext cx="11700932" cy="1143000"/>
          </a:xfrm>
        </p:spPr>
        <p:txBody>
          <a:bodyPr/>
          <a:lstStyle/>
          <a:p>
            <a:pPr eaLnBrk="1" hangingPunct="1"/>
            <a:r>
              <a:rPr lang="en-US" altLang="en-US" b="1" dirty="0" smtClean="0"/>
              <a:t>Little Information on Appeals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40</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581780"/>
            <a:ext cx="10669813"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“All </a:t>
            </a:r>
            <a:r>
              <a:rPr lang="en-US" sz="2800" dirty="0"/>
              <a:t>participants will have access to grievance and appeal processes that provide the same protections afforded in </a:t>
            </a:r>
            <a:r>
              <a:rPr lang="en-US" sz="2800" dirty="0" err="1"/>
              <a:t>HealthChoices</a:t>
            </a:r>
            <a:r>
              <a:rPr lang="en-US" sz="2800" dirty="0"/>
              <a:t>. </a:t>
            </a:r>
            <a:r>
              <a:rPr lang="en-US" sz="2800" dirty="0" smtClean="0"/>
              <a:t> The </a:t>
            </a:r>
            <a:r>
              <a:rPr lang="en-US" sz="2800" dirty="0"/>
              <a:t>commonwealth is exploring ways to streamline Medicare and Medicaid grievance and appeal processes for dual </a:t>
            </a:r>
            <a:r>
              <a:rPr lang="en-US" sz="2800" dirty="0" err="1"/>
              <a:t>eligibles</a:t>
            </a:r>
            <a:r>
              <a:rPr lang="en-US" sz="2800" dirty="0"/>
              <a:t>. </a:t>
            </a:r>
            <a:r>
              <a:rPr lang="en-US" sz="2800" dirty="0" smtClean="0"/>
              <a:t> The </a:t>
            </a:r>
            <a:r>
              <a:rPr lang="en-US" sz="2800" dirty="0"/>
              <a:t>participant handbook must provide clear information to participants regarding the preparation and filing of grievances and </a:t>
            </a:r>
            <a:r>
              <a:rPr lang="en-US" sz="2800" dirty="0" smtClean="0"/>
              <a:t>appeals</a:t>
            </a:r>
            <a:r>
              <a:rPr lang="en-US" sz="2800" dirty="0" smtClean="0">
                <a:solidFill>
                  <a:prstClr val="black"/>
                </a:solidFill>
              </a:rPr>
              <a:t>.”</a:t>
            </a:r>
          </a:p>
        </p:txBody>
      </p:sp>
    </p:spTree>
    <p:extLst>
      <p:ext uri="{BB962C8B-B14F-4D97-AF65-F5344CB8AC3E}">
        <p14:creationId xmlns:p14="http://schemas.microsoft.com/office/powerpoint/2010/main" val="3049202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531304"/>
            <a:ext cx="11700932" cy="1143000"/>
          </a:xfrm>
        </p:spPr>
        <p:txBody>
          <a:bodyPr/>
          <a:lstStyle/>
          <a:p>
            <a:pPr eaLnBrk="1" hangingPunct="1"/>
            <a:r>
              <a:rPr lang="en-US" altLang="en-US" b="1" dirty="0" smtClean="0"/>
              <a:t>NY Integrates Medicaid and Medicare Appeals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41</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581780"/>
            <a:ext cx="10669813"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prstClr val="black"/>
                </a:solidFill>
              </a:rPr>
              <a:t>Process:</a:t>
            </a:r>
          </a:p>
          <a:p>
            <a:pPr marL="742950" lvl="1" indent="-285750">
              <a:buFont typeface="Arial" panose="020B0604020202020204" pitchFamily="34" charset="0"/>
              <a:buChar char="•"/>
            </a:pPr>
            <a:r>
              <a:rPr lang="en-US" sz="2800" dirty="0" smtClean="0">
                <a:solidFill>
                  <a:prstClr val="black"/>
                </a:solidFill>
              </a:rPr>
              <a:t>Internal plan level appeal.</a:t>
            </a:r>
          </a:p>
          <a:p>
            <a:pPr marL="742950" lvl="1" indent="-285750">
              <a:buFont typeface="Arial" panose="020B0604020202020204" pitchFamily="34" charset="0"/>
              <a:buChar char="•"/>
            </a:pPr>
            <a:r>
              <a:rPr lang="en-US" sz="2800" dirty="0" smtClean="0">
                <a:solidFill>
                  <a:prstClr val="black"/>
                </a:solidFill>
              </a:rPr>
              <a:t>State integrated Administrative Hearing Unit (applies Medicare and Medicaid law).</a:t>
            </a:r>
          </a:p>
          <a:p>
            <a:pPr marL="742950" lvl="1" indent="-285750">
              <a:buFont typeface="Arial" panose="020B0604020202020204" pitchFamily="34" charset="0"/>
              <a:buChar char="•"/>
            </a:pPr>
            <a:r>
              <a:rPr lang="en-US" sz="2800" dirty="0" smtClean="0">
                <a:solidFill>
                  <a:prstClr val="black"/>
                </a:solidFill>
              </a:rPr>
              <a:t>Medicare Appeals Council (applies Medicare and Medicaid law).</a:t>
            </a:r>
          </a:p>
          <a:p>
            <a:pPr marL="742950" lvl="1" indent="-285750">
              <a:buFont typeface="Arial" panose="020B0604020202020204" pitchFamily="34" charset="0"/>
              <a:buChar char="•"/>
            </a:pPr>
            <a:r>
              <a:rPr lang="en-US" sz="2800" dirty="0" smtClean="0">
                <a:solidFill>
                  <a:prstClr val="black"/>
                </a:solidFill>
              </a:rPr>
              <a:t>Federal District Court.</a:t>
            </a:r>
          </a:p>
          <a:p>
            <a:pPr marL="285750" indent="-285750">
              <a:buFont typeface="Arial" panose="020B0604020202020204" pitchFamily="34" charset="0"/>
              <a:buChar char="•"/>
            </a:pPr>
            <a:endParaRPr lang="en-US" sz="2800" dirty="0" smtClean="0">
              <a:solidFill>
                <a:prstClr val="black"/>
              </a:solidFill>
            </a:endParaRPr>
          </a:p>
          <a:p>
            <a:pPr marL="285750" indent="-285750">
              <a:buFont typeface="Arial" panose="020B0604020202020204" pitchFamily="34" charset="0"/>
              <a:buChar char="•"/>
            </a:pPr>
            <a:r>
              <a:rPr lang="en-US" sz="2800" dirty="0" smtClean="0">
                <a:solidFill>
                  <a:prstClr val="black"/>
                </a:solidFill>
              </a:rPr>
              <a:t>So far, integrated Administrative Hearing Unit has heard only five appeals.</a:t>
            </a:r>
          </a:p>
        </p:txBody>
      </p:sp>
    </p:spTree>
    <p:extLst>
      <p:ext uri="{BB962C8B-B14F-4D97-AF65-F5344CB8AC3E}">
        <p14:creationId xmlns:p14="http://schemas.microsoft.com/office/powerpoint/2010/main" val="2947040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1143000"/>
          </a:xfrm>
        </p:spPr>
        <p:txBody>
          <a:bodyPr/>
          <a:lstStyle/>
          <a:p>
            <a:pPr eaLnBrk="1" hangingPunct="1"/>
            <a:r>
              <a:rPr lang="en-US" altLang="en-US" b="1" dirty="0" smtClean="0"/>
              <a:t>Emphasis on</a:t>
            </a:r>
            <a:br>
              <a:rPr lang="en-US" altLang="en-US" b="1" dirty="0" smtClean="0"/>
            </a:br>
            <a:r>
              <a:rPr lang="en-US" altLang="en-US" b="1" dirty="0" smtClean="0"/>
              <a:t>Home and Community-Based Services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42</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2171700"/>
            <a:ext cx="10669813" cy="363176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prstClr val="black"/>
                </a:solidFill>
              </a:rPr>
              <a:t>“Value-based incentives to increase the use” of HCBS (p 1)</a:t>
            </a:r>
          </a:p>
          <a:p>
            <a:pPr marL="914400" lvl="1" indent="-457200">
              <a:buFont typeface="Calibri" panose="020F0502020204030204" pitchFamily="34" charset="0"/>
              <a:buChar char="-"/>
            </a:pPr>
            <a:r>
              <a:rPr lang="en-US" sz="2400" dirty="0" smtClean="0">
                <a:solidFill>
                  <a:prstClr val="black"/>
                </a:solidFill>
              </a:rPr>
              <a:t>What does this entail</a:t>
            </a:r>
          </a:p>
          <a:p>
            <a:pPr marL="914400" lvl="1" indent="-457200">
              <a:buFont typeface="Calibri" panose="020F0502020204030204" pitchFamily="34" charset="0"/>
              <a:buChar char="-"/>
            </a:pPr>
            <a:r>
              <a:rPr lang="en-US" sz="2400" dirty="0" smtClean="0">
                <a:solidFill>
                  <a:prstClr val="black"/>
                </a:solidFill>
              </a:rPr>
              <a:t>How will consumers and advocates know it is happening?</a:t>
            </a:r>
          </a:p>
          <a:p>
            <a:pPr marL="285750" indent="-285750">
              <a:buFont typeface="Arial" panose="020B0604020202020204" pitchFamily="34" charset="0"/>
              <a:buChar char="•"/>
            </a:pPr>
            <a:endParaRPr lang="en-US" sz="3000" dirty="0">
              <a:solidFill>
                <a:prstClr val="black"/>
              </a:solidFill>
            </a:endParaRPr>
          </a:p>
          <a:p>
            <a:pPr marL="285750" indent="-285750">
              <a:buFont typeface="Arial" panose="020B0604020202020204" pitchFamily="34" charset="0"/>
              <a:buChar char="•"/>
            </a:pPr>
            <a:r>
              <a:rPr lang="en-US" sz="2800" dirty="0" smtClean="0">
                <a:solidFill>
                  <a:prstClr val="black"/>
                </a:solidFill>
              </a:rPr>
              <a:t>What would make HCBS meaningful?</a:t>
            </a:r>
          </a:p>
          <a:p>
            <a:pPr marL="914400" lvl="1" indent="-457200">
              <a:buFont typeface="Calibri" panose="020F0502020204030204" pitchFamily="34" charset="0"/>
              <a:buChar char="-"/>
            </a:pPr>
            <a:r>
              <a:rPr lang="en-US" sz="2400" dirty="0" smtClean="0">
                <a:solidFill>
                  <a:prstClr val="black"/>
                </a:solidFill>
              </a:rPr>
              <a:t>Broad service package?</a:t>
            </a:r>
          </a:p>
          <a:p>
            <a:pPr marL="914400" lvl="1" indent="-457200">
              <a:buFont typeface="Calibri" panose="020F0502020204030204" pitchFamily="34" charset="0"/>
              <a:buChar char="-"/>
            </a:pPr>
            <a:r>
              <a:rPr lang="en-US" sz="2400" dirty="0" smtClean="0">
                <a:solidFill>
                  <a:prstClr val="black"/>
                </a:solidFill>
              </a:rPr>
              <a:t>Ability to choose HCBS even if relatively more expensive?</a:t>
            </a:r>
          </a:p>
          <a:p>
            <a:pPr marL="914400" lvl="1" indent="-457200">
              <a:buFont typeface="Calibri" panose="020F0502020204030204" pitchFamily="34" charset="0"/>
              <a:buChar char="-"/>
            </a:pPr>
            <a:r>
              <a:rPr lang="en-US" sz="2400" dirty="0" smtClean="0">
                <a:solidFill>
                  <a:prstClr val="black"/>
                </a:solidFill>
              </a:rPr>
              <a:t>Effective rebalancing provisions?</a:t>
            </a:r>
          </a:p>
          <a:p>
            <a:pPr marL="914400" lvl="1" indent="-457200">
              <a:buFont typeface="Calibri" panose="020F0502020204030204" pitchFamily="34" charset="0"/>
              <a:buChar char="-"/>
            </a:pPr>
            <a:r>
              <a:rPr lang="en-US" sz="2400" dirty="0" smtClean="0">
                <a:solidFill>
                  <a:prstClr val="black"/>
                </a:solidFill>
              </a:rPr>
              <a:t>Successful aging in place?</a:t>
            </a:r>
            <a:endParaRPr lang="en-US" sz="2400" dirty="0">
              <a:solidFill>
                <a:prstClr val="black"/>
              </a:solidFill>
            </a:endParaRPr>
          </a:p>
        </p:txBody>
      </p:sp>
    </p:spTree>
    <p:extLst>
      <p:ext uri="{BB962C8B-B14F-4D97-AF65-F5344CB8AC3E}">
        <p14:creationId xmlns:p14="http://schemas.microsoft.com/office/powerpoint/2010/main" val="470086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Quality Management</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43</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02999"/>
            <a:ext cx="10669813"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prstClr val="black"/>
                </a:solidFill>
              </a:rPr>
              <a:t>Participant surveys.</a:t>
            </a:r>
          </a:p>
          <a:p>
            <a:pPr marL="285750" indent="-285750">
              <a:buFont typeface="Arial" panose="020B0604020202020204" pitchFamily="34" charset="0"/>
              <a:buChar char="•"/>
            </a:pPr>
            <a:r>
              <a:rPr lang="en-US" sz="3200" dirty="0" smtClean="0">
                <a:solidFill>
                  <a:prstClr val="black"/>
                </a:solidFill>
              </a:rPr>
              <a:t>Focus groups.</a:t>
            </a:r>
          </a:p>
          <a:p>
            <a:pPr marL="285750" indent="-285750">
              <a:buFont typeface="Arial" panose="020B0604020202020204" pitchFamily="34" charset="0"/>
              <a:buChar char="•"/>
            </a:pPr>
            <a:r>
              <a:rPr lang="en-US" sz="3200" dirty="0" smtClean="0">
                <a:solidFill>
                  <a:prstClr val="black"/>
                </a:solidFill>
              </a:rPr>
              <a:t>Critical incident reporting.</a:t>
            </a:r>
          </a:p>
          <a:p>
            <a:pPr marL="285750" indent="-285750">
              <a:buFont typeface="Arial" panose="020B0604020202020204" pitchFamily="34" charset="0"/>
              <a:buChar char="•"/>
            </a:pPr>
            <a:r>
              <a:rPr lang="en-US" sz="3200" dirty="0" smtClean="0">
                <a:solidFill>
                  <a:prstClr val="black"/>
                </a:solidFill>
              </a:rPr>
              <a:t>Performance measure reporting.</a:t>
            </a:r>
          </a:p>
          <a:p>
            <a:pPr marL="285750" indent="-285750">
              <a:buFont typeface="Arial" panose="020B0604020202020204" pitchFamily="34" charset="0"/>
              <a:buChar char="•"/>
            </a:pPr>
            <a:r>
              <a:rPr lang="en-US" sz="3200" dirty="0" smtClean="0">
                <a:solidFill>
                  <a:prstClr val="black"/>
                </a:solidFill>
              </a:rPr>
              <a:t>Performance Improvement Projects (PIPs).</a:t>
            </a:r>
          </a:p>
          <a:p>
            <a:pPr marL="285750" indent="-285750">
              <a:buFont typeface="Arial" panose="020B0604020202020204" pitchFamily="34" charset="0"/>
              <a:buChar char="•"/>
            </a:pPr>
            <a:r>
              <a:rPr lang="en-US" sz="3200" dirty="0" smtClean="0">
                <a:solidFill>
                  <a:prstClr val="black"/>
                </a:solidFill>
              </a:rPr>
              <a:t>External Quality Review Organizations (EQROs).</a:t>
            </a:r>
          </a:p>
          <a:p>
            <a:pPr marL="285750" indent="-285750">
              <a:buFont typeface="Arial" panose="020B0604020202020204" pitchFamily="34" charset="0"/>
              <a:buChar char="•"/>
            </a:pPr>
            <a:r>
              <a:rPr lang="en-US" sz="3200" dirty="0" smtClean="0">
                <a:solidFill>
                  <a:prstClr val="black"/>
                </a:solidFill>
              </a:rPr>
              <a:t>Quality-related financial incentives, including Pay for Performance).</a:t>
            </a:r>
          </a:p>
          <a:p>
            <a:pPr marL="285750" indent="-285750">
              <a:buFont typeface="Arial" panose="020B0604020202020204" pitchFamily="34" charset="0"/>
              <a:buChar char="•"/>
            </a:pPr>
            <a:r>
              <a:rPr lang="en-US" sz="3200" dirty="0" smtClean="0">
                <a:solidFill>
                  <a:prstClr val="black"/>
                </a:solidFill>
              </a:rPr>
              <a:t>Quality reporting to State.</a:t>
            </a:r>
            <a:endParaRPr lang="en-US" sz="3200" dirty="0">
              <a:solidFill>
                <a:srgbClr val="FF0000"/>
              </a:solidFill>
            </a:endParaRPr>
          </a:p>
        </p:txBody>
      </p:sp>
    </p:spTree>
    <p:extLst>
      <p:ext uri="{BB962C8B-B14F-4D97-AF65-F5344CB8AC3E}">
        <p14:creationId xmlns:p14="http://schemas.microsoft.com/office/powerpoint/2010/main" val="2779000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Thinking About Quality</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44</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802999"/>
            <a:ext cx="10669813"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prstClr val="black"/>
                </a:solidFill>
              </a:rPr>
              <a:t>Danger is that the data has no little real-world impact</a:t>
            </a:r>
          </a:p>
          <a:p>
            <a:pPr marL="285750" indent="-285750">
              <a:buFont typeface="Arial" panose="020B0604020202020204" pitchFamily="34" charset="0"/>
              <a:buChar char="•"/>
            </a:pPr>
            <a:endParaRPr lang="en-US" sz="3000" dirty="0">
              <a:solidFill>
                <a:prstClr val="black"/>
              </a:solidFill>
            </a:endParaRPr>
          </a:p>
          <a:p>
            <a:pPr marL="285750" indent="-285750">
              <a:buFont typeface="Arial" panose="020B0604020202020204" pitchFamily="34" charset="0"/>
              <a:buChar char="•"/>
            </a:pPr>
            <a:r>
              <a:rPr lang="en-US" sz="3000" dirty="0" smtClean="0">
                <a:solidFill>
                  <a:prstClr val="black"/>
                </a:solidFill>
              </a:rPr>
              <a:t>Lack of transparency in many states means consumers cannot use performance measures to choose MCO</a:t>
            </a:r>
          </a:p>
          <a:p>
            <a:pPr marL="285750" indent="-285750">
              <a:buFont typeface="Arial" panose="020B0604020202020204" pitchFamily="34" charset="0"/>
              <a:buChar char="•"/>
            </a:pPr>
            <a:endParaRPr lang="en-US" sz="3000" dirty="0">
              <a:solidFill>
                <a:prstClr val="black"/>
              </a:solidFill>
            </a:endParaRPr>
          </a:p>
          <a:p>
            <a:pPr marL="285750" indent="-285750">
              <a:buFont typeface="Arial" panose="020B0604020202020204" pitchFamily="34" charset="0"/>
              <a:buChar char="•"/>
            </a:pPr>
            <a:r>
              <a:rPr lang="en-US" sz="3000" dirty="0" smtClean="0">
                <a:solidFill>
                  <a:prstClr val="black"/>
                </a:solidFill>
              </a:rPr>
              <a:t>Lack of transparency also makes it difficult for advocates to hold State to rebalancing or HCBS focus guarantees.</a:t>
            </a:r>
          </a:p>
          <a:p>
            <a:pPr marL="742950" lvl="1" indent="-285750">
              <a:buFont typeface="Arial" panose="020B0604020202020204" pitchFamily="34" charset="0"/>
              <a:buChar char="•"/>
            </a:pPr>
            <a:r>
              <a:rPr lang="en-US" sz="3000" dirty="0" smtClean="0">
                <a:solidFill>
                  <a:srgbClr val="FF0000"/>
                </a:solidFill>
              </a:rPr>
              <a:t>Important to get access to data.</a:t>
            </a:r>
            <a:endParaRPr lang="en-US" sz="3000" dirty="0">
              <a:solidFill>
                <a:srgbClr val="FF0000"/>
              </a:solidFill>
            </a:endParaRPr>
          </a:p>
        </p:txBody>
      </p:sp>
    </p:spTree>
    <p:extLst>
      <p:ext uri="{BB962C8B-B14F-4D97-AF65-F5344CB8AC3E}">
        <p14:creationId xmlns:p14="http://schemas.microsoft.com/office/powerpoint/2010/main" val="1538197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“Comprehensive Approach to LTSS”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45</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729246"/>
            <a:ext cx="10669813" cy="4862870"/>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prstClr val="black"/>
                </a:solidFill>
              </a:rPr>
              <a:t>State seeks input on initiatives to meet three goals.</a:t>
            </a:r>
          </a:p>
          <a:p>
            <a:pPr marL="285750" indent="-285750">
              <a:buFont typeface="Arial" panose="020B0604020202020204" pitchFamily="34" charset="0"/>
              <a:buChar char="•"/>
            </a:pPr>
            <a:endParaRPr lang="en-US" sz="4000" dirty="0">
              <a:solidFill>
                <a:prstClr val="black"/>
              </a:solidFill>
            </a:endParaRPr>
          </a:p>
          <a:p>
            <a:pPr marL="742950" lvl="1" indent="-285750">
              <a:buFont typeface="Arial" panose="020B0604020202020204" pitchFamily="34" charset="0"/>
              <a:buChar char="•"/>
            </a:pPr>
            <a:r>
              <a:rPr lang="en-US" sz="4000" dirty="0" smtClean="0">
                <a:solidFill>
                  <a:prstClr val="black"/>
                </a:solidFill>
              </a:rPr>
              <a:t>Increased access to housing.</a:t>
            </a:r>
          </a:p>
          <a:p>
            <a:pPr marL="742950" lvl="1" indent="-285750">
              <a:buFont typeface="Arial" panose="020B0604020202020204" pitchFamily="34" charset="0"/>
              <a:buChar char="•"/>
            </a:pPr>
            <a:r>
              <a:rPr lang="en-US" sz="4000" dirty="0" smtClean="0">
                <a:solidFill>
                  <a:prstClr val="black"/>
                </a:solidFill>
              </a:rPr>
              <a:t>Expanded access to integrated employment.</a:t>
            </a:r>
          </a:p>
          <a:p>
            <a:pPr marL="742950" lvl="1" indent="-285750">
              <a:buFont typeface="Arial" panose="020B0604020202020204" pitchFamily="34" charset="0"/>
              <a:buChar char="•"/>
            </a:pPr>
            <a:r>
              <a:rPr lang="en-US" sz="4000" dirty="0" smtClean="0">
                <a:solidFill>
                  <a:prstClr val="black"/>
                </a:solidFill>
              </a:rPr>
              <a:t>Expanded LTSS workforce.</a:t>
            </a:r>
          </a:p>
          <a:p>
            <a:pPr marL="742950" lvl="1" indent="-285750">
              <a:buFont typeface="Arial" panose="020B0604020202020204" pitchFamily="34" charset="0"/>
              <a:buChar char="•"/>
            </a:pPr>
            <a:r>
              <a:rPr lang="en-US" sz="4000" dirty="0" smtClean="0">
                <a:solidFill>
                  <a:prstClr val="black"/>
                </a:solidFill>
              </a:rPr>
              <a:t>Expanded use of technology.</a:t>
            </a:r>
          </a:p>
          <a:p>
            <a:pPr marL="285750" indent="-285750">
              <a:buFont typeface="Arial" panose="020B0604020202020204" pitchFamily="34" charset="0"/>
              <a:buChar char="•"/>
            </a:pPr>
            <a:endParaRPr lang="en-US" sz="3000" dirty="0" smtClean="0">
              <a:solidFill>
                <a:prstClr val="black"/>
              </a:solidFill>
            </a:endParaRPr>
          </a:p>
        </p:txBody>
      </p:sp>
    </p:spTree>
    <p:extLst>
      <p:ext uri="{BB962C8B-B14F-4D97-AF65-F5344CB8AC3E}">
        <p14:creationId xmlns:p14="http://schemas.microsoft.com/office/powerpoint/2010/main" val="337524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Suggestions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46</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611275"/>
            <a:ext cx="10669813" cy="4708981"/>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sz="3000" dirty="0" smtClean="0">
                <a:solidFill>
                  <a:prstClr val="black"/>
                </a:solidFill>
              </a:rPr>
              <a:t>Be as specific as possible – do State’s work for it when possible by writing out language.</a:t>
            </a:r>
          </a:p>
          <a:p>
            <a:pPr marL="285750" indent="-285750">
              <a:lnSpc>
                <a:spcPts val="3000"/>
              </a:lnSpc>
              <a:buFont typeface="Arial" panose="020B0604020202020204" pitchFamily="34" charset="0"/>
              <a:buChar char="•"/>
            </a:pPr>
            <a:endParaRPr lang="en-US" sz="3000" dirty="0" smtClean="0">
              <a:solidFill>
                <a:prstClr val="black"/>
              </a:solidFill>
            </a:endParaRPr>
          </a:p>
          <a:p>
            <a:pPr marL="285750" indent="-285750">
              <a:lnSpc>
                <a:spcPts val="3000"/>
              </a:lnSpc>
              <a:buFont typeface="Arial" panose="020B0604020202020204" pitchFamily="34" charset="0"/>
              <a:buChar char="•"/>
            </a:pPr>
            <a:r>
              <a:rPr lang="en-US" sz="3000" dirty="0" smtClean="0">
                <a:solidFill>
                  <a:prstClr val="black"/>
                </a:solidFill>
              </a:rPr>
              <a:t>Refer to existing models from proposed federal regulations and/or other states’ programs (see Justice in Aging’s MLTSS toolkit and contract library for examples).</a:t>
            </a:r>
          </a:p>
          <a:p>
            <a:pPr marL="285750" indent="-285750">
              <a:lnSpc>
                <a:spcPts val="3000"/>
              </a:lnSpc>
              <a:buFont typeface="Arial" panose="020B0604020202020204" pitchFamily="34" charset="0"/>
              <a:buChar char="•"/>
            </a:pPr>
            <a:endParaRPr lang="en-US" sz="3000" dirty="0">
              <a:solidFill>
                <a:prstClr val="black"/>
              </a:solidFill>
            </a:endParaRPr>
          </a:p>
          <a:p>
            <a:pPr marL="285750" indent="-285750">
              <a:lnSpc>
                <a:spcPts val="3000"/>
              </a:lnSpc>
              <a:buFont typeface="Arial" panose="020B0604020202020204" pitchFamily="34" charset="0"/>
              <a:buChar char="•"/>
            </a:pPr>
            <a:r>
              <a:rPr lang="en-US" sz="3000" dirty="0" smtClean="0">
                <a:solidFill>
                  <a:prstClr val="black"/>
                </a:solidFill>
              </a:rPr>
              <a:t>The paper has some good ideas and practices, but implementation is always the prime concern.</a:t>
            </a:r>
          </a:p>
          <a:p>
            <a:pPr marL="285750" indent="-285750">
              <a:lnSpc>
                <a:spcPts val="3000"/>
              </a:lnSpc>
              <a:buFont typeface="Arial" panose="020B0604020202020204" pitchFamily="34" charset="0"/>
              <a:buChar char="•"/>
            </a:pPr>
            <a:endParaRPr lang="en-US" sz="3000" dirty="0" smtClean="0">
              <a:solidFill>
                <a:prstClr val="black"/>
              </a:solidFill>
            </a:endParaRPr>
          </a:p>
          <a:p>
            <a:pPr marL="285750" indent="-285750">
              <a:lnSpc>
                <a:spcPts val="3000"/>
              </a:lnSpc>
              <a:buFont typeface="Arial" panose="020B0604020202020204" pitchFamily="34" charset="0"/>
              <a:buChar char="•"/>
            </a:pPr>
            <a:r>
              <a:rPr lang="en-US" sz="3000" dirty="0" smtClean="0">
                <a:solidFill>
                  <a:prstClr val="black"/>
                </a:solidFill>
              </a:rPr>
              <a:t>Don’t be bought off by vague promises or flowery, unenforceable language.</a:t>
            </a:r>
          </a:p>
        </p:txBody>
      </p:sp>
    </p:spTree>
    <p:extLst>
      <p:ext uri="{BB962C8B-B14F-4D97-AF65-F5344CB8AC3E}">
        <p14:creationId xmlns:p14="http://schemas.microsoft.com/office/powerpoint/2010/main" val="58697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More Suggestions</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47</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685015"/>
            <a:ext cx="10669813" cy="3554819"/>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sz="4000" dirty="0">
                <a:solidFill>
                  <a:prstClr val="black"/>
                </a:solidFill>
              </a:rPr>
              <a:t>Don’t rely too heavily on performance measures; question as to how they might have a real-world </a:t>
            </a:r>
            <a:r>
              <a:rPr lang="en-US" sz="4000" dirty="0" smtClean="0">
                <a:solidFill>
                  <a:prstClr val="black"/>
                </a:solidFill>
              </a:rPr>
              <a:t>impact.</a:t>
            </a:r>
          </a:p>
          <a:p>
            <a:pPr marL="742950" lvl="1" indent="-285750">
              <a:lnSpc>
                <a:spcPts val="3000"/>
              </a:lnSpc>
              <a:buFont typeface="Arial" panose="020B0604020202020204" pitchFamily="34" charset="0"/>
              <a:buChar char="•"/>
            </a:pPr>
            <a:r>
              <a:rPr lang="en-US" sz="4000" dirty="0" smtClean="0">
                <a:solidFill>
                  <a:prstClr val="black"/>
                </a:solidFill>
              </a:rPr>
              <a:t>Most macro-level interventions cannot have an immediate impact for an individual enrollee.</a:t>
            </a:r>
            <a:endParaRPr lang="en-US" sz="4000" dirty="0">
              <a:solidFill>
                <a:prstClr val="black"/>
              </a:solidFill>
            </a:endParaRPr>
          </a:p>
          <a:p>
            <a:pPr marL="285750" indent="-285750">
              <a:lnSpc>
                <a:spcPts val="3000"/>
              </a:lnSpc>
              <a:buFont typeface="Arial" panose="020B0604020202020204" pitchFamily="34" charset="0"/>
              <a:buChar char="•"/>
            </a:pPr>
            <a:endParaRPr lang="en-US" sz="4000" dirty="0">
              <a:solidFill>
                <a:prstClr val="black"/>
              </a:solidFill>
            </a:endParaRPr>
          </a:p>
          <a:p>
            <a:pPr marL="285750" indent="-285750">
              <a:lnSpc>
                <a:spcPts val="3000"/>
              </a:lnSpc>
              <a:buFont typeface="Arial" panose="020B0604020202020204" pitchFamily="34" charset="0"/>
              <a:buChar char="•"/>
            </a:pPr>
            <a:r>
              <a:rPr lang="en-US" sz="4000" dirty="0" smtClean="0">
                <a:solidFill>
                  <a:prstClr val="black"/>
                </a:solidFill>
              </a:rPr>
              <a:t>Take advantage of every opportunity to engage with State in the development and oversight of this process.</a:t>
            </a:r>
          </a:p>
        </p:txBody>
      </p:sp>
    </p:spTree>
    <p:extLst>
      <p:ext uri="{BB962C8B-B14F-4D97-AF65-F5344CB8AC3E}">
        <p14:creationId xmlns:p14="http://schemas.microsoft.com/office/powerpoint/2010/main" val="1301772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54001" y="649288"/>
            <a:ext cx="11700932" cy="715873"/>
          </a:xfrm>
        </p:spPr>
        <p:txBody>
          <a:bodyPr/>
          <a:lstStyle/>
          <a:p>
            <a:pPr eaLnBrk="1" hangingPunct="1"/>
            <a:r>
              <a:rPr lang="en-US" altLang="en-US" b="1" dirty="0" smtClean="0"/>
              <a:t>Justice in Aging Would Be Happy to Help</a:t>
            </a:r>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48</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769560" y="1685006"/>
            <a:ext cx="10669813" cy="378565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prstClr val="black"/>
                </a:solidFill>
              </a:rPr>
              <a:t>On-going project to work with state advocates.</a:t>
            </a:r>
          </a:p>
          <a:p>
            <a:pPr marL="285750" indent="-285750">
              <a:buFont typeface="Arial" panose="020B0604020202020204" pitchFamily="34" charset="0"/>
              <a:buChar char="•"/>
            </a:pPr>
            <a:endParaRPr lang="en-US" sz="2800" dirty="0">
              <a:solidFill>
                <a:prstClr val="black"/>
              </a:solidFill>
            </a:endParaRPr>
          </a:p>
          <a:p>
            <a:pPr marL="285750" indent="-285750">
              <a:buFont typeface="Arial" panose="020B0604020202020204" pitchFamily="34" charset="0"/>
              <a:buChar char="•"/>
            </a:pPr>
            <a:r>
              <a:rPr lang="en-US" sz="2800" dirty="0" smtClean="0">
                <a:solidFill>
                  <a:prstClr val="black"/>
                </a:solidFill>
              </a:rPr>
              <a:t>Justice in Aging on-line resources:</a:t>
            </a:r>
          </a:p>
          <a:p>
            <a:pPr marL="285750" indent="-285750">
              <a:buFont typeface="Arial" panose="020B0604020202020204" pitchFamily="34" charset="0"/>
              <a:buChar char="•"/>
            </a:pPr>
            <a:endParaRPr lang="en-US" sz="3000" dirty="0">
              <a:solidFill>
                <a:prstClr val="black"/>
              </a:solidFill>
            </a:endParaRPr>
          </a:p>
          <a:p>
            <a:pPr marL="742950" lvl="1" indent="-285750">
              <a:buFont typeface="Arial" panose="020B0604020202020204" pitchFamily="34" charset="0"/>
              <a:buChar char="•"/>
            </a:pPr>
            <a:r>
              <a:rPr lang="en-US" sz="2400" dirty="0" smtClean="0">
                <a:solidFill>
                  <a:prstClr val="black"/>
                </a:solidFill>
              </a:rPr>
              <a:t>On-Line Library to MLTSS </a:t>
            </a:r>
            <a:r>
              <a:rPr lang="en-US" sz="2400" dirty="0">
                <a:solidFill>
                  <a:prstClr val="black"/>
                </a:solidFill>
              </a:rPr>
              <a:t>Contracts: </a:t>
            </a:r>
            <a:r>
              <a:rPr lang="en-US" sz="2400" dirty="0">
                <a:solidFill>
                  <a:prstClr val="black"/>
                </a:solidFill>
                <a:hlinkClick r:id="rId4"/>
              </a:rPr>
              <a:t>http://www.justiceinaging.org/resources-for-advocates/publications/mltss-library-for-advocates</a:t>
            </a:r>
            <a:r>
              <a:rPr lang="en-US" sz="2400" dirty="0" smtClean="0">
                <a:solidFill>
                  <a:prstClr val="black"/>
                </a:solidFill>
                <a:hlinkClick r:id="rId4"/>
              </a:rPr>
              <a:t>/</a:t>
            </a:r>
            <a:r>
              <a:rPr lang="en-US" sz="2400" dirty="0" smtClean="0">
                <a:solidFill>
                  <a:prstClr val="black"/>
                </a:solidFill>
              </a:rPr>
              <a:t> </a:t>
            </a:r>
          </a:p>
          <a:p>
            <a:pPr marL="285750" indent="-285750">
              <a:buFont typeface="Arial" panose="020B0604020202020204" pitchFamily="34" charset="0"/>
              <a:buChar char="•"/>
            </a:pPr>
            <a:endParaRPr lang="en-US" sz="2400" dirty="0">
              <a:solidFill>
                <a:prstClr val="black"/>
              </a:solidFill>
            </a:endParaRPr>
          </a:p>
          <a:p>
            <a:pPr marL="742950" lvl="1" indent="-285750">
              <a:buFont typeface="Arial" panose="020B0604020202020204" pitchFamily="34" charset="0"/>
              <a:buChar char="•"/>
            </a:pPr>
            <a:r>
              <a:rPr lang="en-US" sz="2400" dirty="0" smtClean="0">
                <a:solidFill>
                  <a:prstClr val="black"/>
                </a:solidFill>
              </a:rPr>
              <a:t>MLTSS </a:t>
            </a:r>
            <a:r>
              <a:rPr lang="en-US" sz="2400" dirty="0">
                <a:solidFill>
                  <a:prstClr val="black"/>
                </a:solidFill>
              </a:rPr>
              <a:t>Toolkit: </a:t>
            </a:r>
            <a:r>
              <a:rPr lang="en-US" sz="2400" dirty="0">
                <a:solidFill>
                  <a:prstClr val="black"/>
                </a:solidFill>
                <a:hlinkClick r:id="rId5"/>
              </a:rPr>
              <a:t>http://www.justiceinaging.org/resources-for-advocates/mltss-in-managed-care-toolkit</a:t>
            </a:r>
            <a:r>
              <a:rPr lang="en-US" sz="3000" dirty="0" smtClean="0">
                <a:solidFill>
                  <a:prstClr val="black"/>
                </a:solidFill>
                <a:hlinkClick r:id="rId5"/>
              </a:rPr>
              <a:t>/</a:t>
            </a:r>
            <a:r>
              <a:rPr lang="en-US" sz="3000" dirty="0" smtClean="0">
                <a:solidFill>
                  <a:prstClr val="black"/>
                </a:solidFill>
              </a:rPr>
              <a:t> </a:t>
            </a:r>
            <a:endParaRPr lang="en-US" sz="3000" dirty="0">
              <a:solidFill>
                <a:prstClr val="black"/>
              </a:solidFill>
            </a:endParaRPr>
          </a:p>
        </p:txBody>
      </p:sp>
    </p:spTree>
    <p:extLst>
      <p:ext uri="{BB962C8B-B14F-4D97-AF65-F5344CB8AC3E}">
        <p14:creationId xmlns:p14="http://schemas.microsoft.com/office/powerpoint/2010/main" val="2279719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1898073" y="2938642"/>
            <a:ext cx="8261927"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US" altLang="en-US" sz="2800" dirty="0">
                <a:solidFill>
                  <a:srgbClr val="262626"/>
                </a:solidFill>
                <a:latin typeface="Gill Sans MT" panose="020B0502020104020203" pitchFamily="34" charset="0"/>
              </a:rPr>
              <a:t>Thank </a:t>
            </a:r>
            <a:r>
              <a:rPr lang="en-US" altLang="en-US" sz="2800" dirty="0" smtClean="0">
                <a:solidFill>
                  <a:srgbClr val="262626"/>
                </a:solidFill>
                <a:latin typeface="Gill Sans MT" panose="020B0502020104020203" pitchFamily="34" charset="0"/>
              </a:rPr>
              <a:t>you</a:t>
            </a:r>
          </a:p>
          <a:p>
            <a:pPr algn="ctr" defTabSz="457200" fontAlgn="base">
              <a:spcBef>
                <a:spcPct val="0"/>
              </a:spcBef>
              <a:spcAft>
                <a:spcPct val="0"/>
              </a:spcAft>
              <a:buNone/>
            </a:pPr>
            <a:endParaRPr lang="en-US" altLang="en-US" sz="2800" dirty="0">
              <a:solidFill>
                <a:srgbClr val="262626"/>
              </a:solidFill>
              <a:latin typeface="Gill Sans MT" panose="020B0502020104020203" pitchFamily="34" charset="0"/>
            </a:endParaRPr>
          </a:p>
          <a:p>
            <a:pPr algn="ctr" defTabSz="457200" fontAlgn="base">
              <a:spcBef>
                <a:spcPct val="0"/>
              </a:spcBef>
              <a:spcAft>
                <a:spcPct val="0"/>
              </a:spcAft>
              <a:buNone/>
            </a:pPr>
            <a:r>
              <a:rPr lang="en-US" altLang="en-US" sz="2800" dirty="0" smtClean="0">
                <a:solidFill>
                  <a:srgbClr val="262626"/>
                </a:solidFill>
                <a:latin typeface="Gill Sans MT" panose="020B0502020104020203" pitchFamily="34" charset="0"/>
              </a:rPr>
              <a:t> </a:t>
            </a:r>
          </a:p>
          <a:p>
            <a:pPr algn="ctr" defTabSz="457200" fontAlgn="base">
              <a:spcBef>
                <a:spcPct val="0"/>
              </a:spcBef>
              <a:spcAft>
                <a:spcPct val="0"/>
              </a:spcAft>
              <a:buNone/>
            </a:pPr>
            <a:r>
              <a:rPr lang="en-US" altLang="en-US" sz="2800" dirty="0" smtClean="0">
                <a:solidFill>
                  <a:srgbClr val="262626"/>
                </a:solidFill>
                <a:latin typeface="Gill Sans MT" panose="020B0502020104020203" pitchFamily="34" charset="0"/>
              </a:rPr>
              <a:t>Eric Carlson, </a:t>
            </a:r>
            <a:r>
              <a:rPr lang="en-US" altLang="en-US" sz="2800" dirty="0" smtClean="0">
                <a:solidFill>
                  <a:srgbClr val="262626"/>
                </a:solidFill>
                <a:latin typeface="Gill Sans MT" panose="020B0502020104020203" pitchFamily="34" charset="0"/>
                <a:hlinkClick r:id="rId4"/>
              </a:rPr>
              <a:t>ecarlson@justiceinaging.org</a:t>
            </a:r>
            <a:r>
              <a:rPr lang="en-US" altLang="en-US" sz="2800" dirty="0" smtClean="0">
                <a:solidFill>
                  <a:srgbClr val="262626"/>
                </a:solidFill>
                <a:latin typeface="Gill Sans MT" panose="020B0502020104020203" pitchFamily="34" charset="0"/>
              </a:rPr>
              <a:t> </a:t>
            </a:r>
          </a:p>
          <a:p>
            <a:pPr algn="ctr" defTabSz="457200" fontAlgn="base">
              <a:spcBef>
                <a:spcPct val="0"/>
              </a:spcBef>
              <a:spcAft>
                <a:spcPct val="0"/>
              </a:spcAft>
              <a:buNone/>
            </a:pPr>
            <a:endParaRPr lang="en-US" altLang="en-US" sz="2800" dirty="0">
              <a:solidFill>
                <a:srgbClr val="262626"/>
              </a:solidFill>
              <a:latin typeface="Gill Sans MT" panose="020B0502020104020203" pitchFamily="34" charset="0"/>
            </a:endParaRPr>
          </a:p>
          <a:p>
            <a:pPr algn="ctr" defTabSz="457200" fontAlgn="base">
              <a:spcBef>
                <a:spcPct val="0"/>
              </a:spcBef>
              <a:spcAft>
                <a:spcPct val="0"/>
              </a:spcAft>
              <a:buNone/>
            </a:pPr>
            <a:endParaRPr lang="en-US" altLang="en-US" sz="2800" dirty="0" smtClean="0">
              <a:solidFill>
                <a:srgbClr val="262626"/>
              </a:solidFill>
              <a:latin typeface="Gill Sans MT" panose="020B0502020104020203" pitchFamily="34" charset="0"/>
            </a:endParaRPr>
          </a:p>
          <a:p>
            <a:pPr algn="ctr" defTabSz="457200" fontAlgn="base">
              <a:spcBef>
                <a:spcPct val="0"/>
              </a:spcBef>
              <a:spcAft>
                <a:spcPct val="0"/>
              </a:spcAft>
              <a:buNone/>
            </a:pPr>
            <a:endParaRPr lang="en-US" altLang="en-US" sz="2800" dirty="0">
              <a:solidFill>
                <a:srgbClr val="262626"/>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a:defRPr/>
            </a:pPr>
            <a:r>
              <a:rPr lang="en-US" altLang="en-US" dirty="0" smtClean="0"/>
              <a:t>49</a:t>
            </a:r>
            <a:endParaRPr lang="en-US" altLang="en-US" dirty="0"/>
          </a:p>
        </p:txBody>
      </p:sp>
    </p:spTree>
    <p:extLst>
      <p:ext uri="{BB962C8B-B14F-4D97-AF65-F5344CB8AC3E}">
        <p14:creationId xmlns:p14="http://schemas.microsoft.com/office/powerpoint/2010/main" val="2749125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3319" y="525066"/>
            <a:ext cx="5945363" cy="5807869"/>
          </a:xfrm>
          <a:prstGeom prst="rect">
            <a:avLst/>
          </a:prstGeom>
        </p:spPr>
      </p:pic>
    </p:spTree>
    <p:extLst>
      <p:ext uri="{BB962C8B-B14F-4D97-AF65-F5344CB8AC3E}">
        <p14:creationId xmlns:p14="http://schemas.microsoft.com/office/powerpoint/2010/main" val="568056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74638"/>
            <a:ext cx="10972800" cy="775949"/>
          </a:xfrm>
        </p:spPr>
        <p:txBody>
          <a:bodyPr/>
          <a:lstStyle/>
          <a:p>
            <a:r>
              <a:rPr lang="en-US" dirty="0" smtClean="0"/>
              <a:t>Q&amp;A Follow-Up from Eric</a:t>
            </a:r>
            <a:endParaRPr lang="en-US" dirty="0"/>
          </a:p>
        </p:txBody>
      </p:sp>
      <p:sp>
        <p:nvSpPr>
          <p:cNvPr id="7" name="Content Placeholder 6"/>
          <p:cNvSpPr>
            <a:spLocks noGrp="1"/>
          </p:cNvSpPr>
          <p:nvPr>
            <p:ph idx="1"/>
          </p:nvPr>
        </p:nvSpPr>
        <p:spPr>
          <a:xfrm>
            <a:off x="609600" y="1050587"/>
            <a:ext cx="10972800" cy="5075577"/>
          </a:xfrm>
        </p:spPr>
        <p:txBody>
          <a:bodyPr/>
          <a:lstStyle/>
          <a:p>
            <a:pPr marL="0" indent="0">
              <a:buNone/>
            </a:pPr>
            <a:r>
              <a:rPr lang="en-US" sz="2800" dirty="0" smtClean="0"/>
              <a:t>Eric shared the following information in response to questions asked during the webinar:</a:t>
            </a:r>
          </a:p>
          <a:p>
            <a:pPr marL="0" indent="0">
              <a:buNone/>
            </a:pPr>
            <a:endParaRPr lang="en-US" sz="1200" dirty="0" smtClean="0"/>
          </a:p>
          <a:p>
            <a:pPr marL="0" indent="0">
              <a:buNone/>
            </a:pPr>
            <a:r>
              <a:rPr lang="en-US" sz="2800" dirty="0" smtClean="0"/>
              <a:t>Regarding </a:t>
            </a:r>
            <a:r>
              <a:rPr lang="en-US" sz="2800" dirty="0"/>
              <a:t>assessments, here’s one study: </a:t>
            </a:r>
            <a:r>
              <a:rPr lang="en-US" sz="2800" u="sng" dirty="0">
                <a:hlinkClick r:id="rId3"/>
              </a:rPr>
              <a:t>http://www.cdss.ca.gov/agedblinddisabled/res/CCI/chcs-uniform_assessment_mltss-9-12-13.pdf</a:t>
            </a:r>
            <a:r>
              <a:rPr lang="en-US" sz="2800" dirty="0"/>
              <a:t>.  This study preferred the MN assessment tool, </a:t>
            </a:r>
            <a:r>
              <a:rPr lang="en-US" sz="2800" dirty="0" smtClean="0"/>
              <a:t>as did one </a:t>
            </a:r>
            <a:r>
              <a:rPr lang="en-US" sz="2800" dirty="0"/>
              <a:t>of </a:t>
            </a:r>
            <a:r>
              <a:rPr lang="en-US" sz="2800" dirty="0" smtClean="0"/>
              <a:t>Justice in Aging’s attorneys, </a:t>
            </a:r>
            <a:r>
              <a:rPr lang="en-US" sz="2800" dirty="0"/>
              <a:t>at least compared to the alternatives.  The MN tool is available </a:t>
            </a:r>
            <a:r>
              <a:rPr lang="en-US" sz="2800" dirty="0"/>
              <a:t>here: </a:t>
            </a:r>
            <a:r>
              <a:rPr lang="en-US" sz="2800" dirty="0">
                <a:hlinkClick r:id="rId4"/>
              </a:rPr>
              <a:t>http://www.mnscha.org/WebManual/AbilityCare/PDFs/86_LTCC%20-%</a:t>
            </a:r>
            <a:r>
              <a:rPr lang="en-US" sz="2800" dirty="0" smtClean="0">
                <a:hlinkClick r:id="rId4"/>
              </a:rPr>
              <a:t>20single%20assessor%20DHS-3428.pdf</a:t>
            </a:r>
            <a:r>
              <a:rPr lang="en-US" sz="2800" dirty="0" smtClean="0"/>
              <a:t>.  Eric knows a </a:t>
            </a:r>
            <a:r>
              <a:rPr lang="en-US" sz="2800" dirty="0"/>
              <a:t>NJ attorney who thinks that the NJ tool is acceptable, mainly because there’s an opportunity for the assessor to write on how the activity will take for that particular person.  She didn’t think much of the default time allotments for activities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7EA5B923-4FDB-48D7-98D1-852CABC4F107}" type="slidenum">
              <a:rPr lang="en-US" altLang="en-US" smtClean="0"/>
              <a:pPr>
                <a:defRPr/>
              </a:pPr>
              <a:t>50</a:t>
            </a:fld>
            <a:endParaRPr lang="en-US" altLang="en-US"/>
          </a:p>
        </p:txBody>
      </p:sp>
    </p:spTree>
    <p:extLst>
      <p:ext uri="{BB962C8B-B14F-4D97-AF65-F5344CB8AC3E}">
        <p14:creationId xmlns:p14="http://schemas.microsoft.com/office/powerpoint/2010/main" val="3571002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45762"/>
          </a:xfrm>
        </p:spPr>
        <p:txBody>
          <a:bodyPr/>
          <a:lstStyle/>
          <a:p>
            <a:r>
              <a:rPr lang="en-US" dirty="0"/>
              <a:t>Q&amp;A Follow-Up from Eric</a:t>
            </a:r>
          </a:p>
        </p:txBody>
      </p:sp>
      <p:sp>
        <p:nvSpPr>
          <p:cNvPr id="3" name="Content Placeholder 2"/>
          <p:cNvSpPr>
            <a:spLocks noGrp="1"/>
          </p:cNvSpPr>
          <p:nvPr>
            <p:ph idx="1"/>
          </p:nvPr>
        </p:nvSpPr>
        <p:spPr>
          <a:xfrm>
            <a:off x="330739" y="820401"/>
            <a:ext cx="11575915" cy="5305763"/>
          </a:xfrm>
        </p:spPr>
        <p:txBody>
          <a:bodyPr/>
          <a:lstStyle/>
          <a:p>
            <a:pPr marL="0" indent="0">
              <a:buNone/>
            </a:pPr>
            <a:r>
              <a:rPr lang="en-US" sz="2800" dirty="0" smtClean="0"/>
              <a:t>Regarding </a:t>
            </a:r>
            <a:r>
              <a:rPr lang="en-US" sz="2800" dirty="0"/>
              <a:t>MCO marketing to members for other products offered by the MCO, Medicare MCOs generally may contact their members to pitch other products offered by the MCO.  See section 70.6 of the  Medicare Marketing Guidelines, </a:t>
            </a:r>
            <a:r>
              <a:rPr lang="en-US" sz="2800" u="sng" dirty="0">
                <a:hlinkClick r:id="rId3"/>
              </a:rPr>
              <a:t>https://www.cms.gov/Medicare-Medicaid-Coordination/Medicare-and-Medicaid-Coordination/Medicare-Medicaid-Coordination-Office/FinancialAlignmentInitiative/Downloads/OutreachDemonstrationEligibleIndividuals021015.pdf</a:t>
            </a:r>
            <a:r>
              <a:rPr lang="en-US" sz="2800" dirty="0"/>
              <a:t>.</a:t>
            </a:r>
          </a:p>
          <a:p>
            <a:pPr marL="0" indent="0">
              <a:buNone/>
            </a:pPr>
            <a:endParaRPr lang="en-US" sz="1200" dirty="0"/>
          </a:p>
          <a:p>
            <a:pPr marL="0" indent="0">
              <a:buNone/>
            </a:pPr>
            <a:r>
              <a:rPr lang="en-US" sz="2800" dirty="0"/>
              <a:t>Also, a duals letter states that a Medicare MCO can pitch current members on other Medicare products, including their Medicaid-Medicare integration plans.   </a:t>
            </a:r>
            <a:r>
              <a:rPr lang="en-US" sz="2800" u="sng" dirty="0">
                <a:hlinkClick r:id="rId3"/>
              </a:rPr>
              <a:t>https://www.cms.gov/Medicare-Medicaid-Coordination/Medicare-and-Medicaid-Coordination/Medicare-Medicaid-Coordination-Office/FinancialAlignmentInitiative/Downloads/OutreachDemonstrationEligibleIndividuals021015.pdf</a:t>
            </a:r>
            <a:r>
              <a:rPr lang="en-US" sz="2800" dirty="0"/>
              <a:t>.  </a:t>
            </a:r>
            <a:endParaRPr lang="en-US" sz="2800" dirty="0"/>
          </a:p>
        </p:txBody>
      </p:sp>
      <p:sp>
        <p:nvSpPr>
          <p:cNvPr id="4" name="Slide Number Placeholder 3"/>
          <p:cNvSpPr>
            <a:spLocks noGrp="1"/>
          </p:cNvSpPr>
          <p:nvPr>
            <p:ph type="sldNum" sz="quarter" idx="12"/>
          </p:nvPr>
        </p:nvSpPr>
        <p:spPr/>
        <p:txBody>
          <a:bodyPr/>
          <a:lstStyle/>
          <a:p>
            <a:pPr>
              <a:defRPr/>
            </a:pPr>
            <a:fld id="{7EA5B923-4FDB-48D7-98D1-852CABC4F107}" type="slidenum">
              <a:rPr lang="en-US" altLang="en-US" smtClean="0"/>
              <a:pPr>
                <a:defRPr/>
              </a:pPr>
              <a:t>51</a:t>
            </a:fld>
            <a:endParaRPr lang="en-US" altLang="en-US"/>
          </a:p>
        </p:txBody>
      </p:sp>
    </p:spTree>
    <p:extLst>
      <p:ext uri="{BB962C8B-B14F-4D97-AF65-F5344CB8AC3E}">
        <p14:creationId xmlns:p14="http://schemas.microsoft.com/office/powerpoint/2010/main" val="292676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546100" y="2055814"/>
            <a:ext cx="10502900" cy="1069975"/>
          </a:xfrm>
        </p:spPr>
        <p:txBody>
          <a:bodyPr/>
          <a:lstStyle/>
          <a:p>
            <a:pPr eaLnBrk="1" hangingPunct="1"/>
            <a:r>
              <a:rPr lang="en-US" altLang="en-US" dirty="0" smtClean="0">
                <a:solidFill>
                  <a:srgbClr val="262626"/>
                </a:solidFill>
              </a:rPr>
              <a:t>Pennsylvania’s MLTSS Concept Paper:</a:t>
            </a:r>
            <a:br>
              <a:rPr lang="en-US" altLang="en-US" dirty="0" smtClean="0">
                <a:solidFill>
                  <a:srgbClr val="262626"/>
                </a:solidFill>
              </a:rPr>
            </a:br>
            <a:r>
              <a:rPr lang="en-US" altLang="en-US" dirty="0" smtClean="0">
                <a:solidFill>
                  <a:srgbClr val="262626"/>
                </a:solidFill>
              </a:rPr>
              <a:t>Issues to Consider</a:t>
            </a:r>
          </a:p>
        </p:txBody>
      </p:sp>
      <p:sp>
        <p:nvSpPr>
          <p:cNvPr id="4099" name="TextBox 3"/>
          <p:cNvSpPr txBox="1">
            <a:spLocks noChangeArrowheads="1"/>
          </p:cNvSpPr>
          <p:nvPr/>
        </p:nvSpPr>
        <p:spPr bwMode="auto">
          <a:xfrm>
            <a:off x="3924732" y="5249230"/>
            <a:ext cx="40100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US" altLang="en-US" dirty="0" smtClean="0">
                <a:solidFill>
                  <a:srgbClr val="262626"/>
                </a:solidFill>
                <a:latin typeface="+mj-lt"/>
              </a:rPr>
              <a:t>October 7, 2015</a:t>
            </a:r>
            <a:endParaRPr lang="en-US" altLang="en-US" dirty="0">
              <a:solidFill>
                <a:srgbClr val="262626"/>
              </a:solidFill>
              <a:latin typeface="+mj-lt"/>
            </a:endParaRPr>
          </a:p>
        </p:txBody>
      </p:sp>
      <p:sp>
        <p:nvSpPr>
          <p:cNvPr id="5" name="TextBox 4"/>
          <p:cNvSpPr txBox="1"/>
          <p:nvPr/>
        </p:nvSpPr>
        <p:spPr>
          <a:xfrm>
            <a:off x="4689187" y="3952044"/>
            <a:ext cx="2216726" cy="1015663"/>
          </a:xfrm>
          <a:prstGeom prst="rect">
            <a:avLst/>
          </a:prstGeom>
          <a:noFill/>
        </p:spPr>
        <p:txBody>
          <a:bodyPr wrap="square">
            <a:spAutoFit/>
          </a:bodyPr>
          <a:lstStyle/>
          <a:p>
            <a:pPr defTabSz="457200">
              <a:defRPr/>
            </a:pPr>
            <a:r>
              <a:rPr lang="en-US" sz="3200" dirty="0" smtClean="0">
                <a:solidFill>
                  <a:prstClr val="black">
                    <a:lumMod val="85000"/>
                    <a:lumOff val="15000"/>
                  </a:prstClr>
                </a:solidFill>
                <a:latin typeface="+mj-lt"/>
                <a:ea typeface="MS PGothic" panose="020B0600070205080204" pitchFamily="34" charset="-128"/>
                <a:cs typeface="Gill Sans MT"/>
              </a:rPr>
              <a:t>Eric Carlson</a:t>
            </a:r>
          </a:p>
          <a:p>
            <a:pPr defTabSz="457200">
              <a:defRPr/>
            </a:pPr>
            <a:endParaRPr lang="en-US" sz="2800" dirty="0">
              <a:solidFill>
                <a:prstClr val="black">
                  <a:lumMod val="85000"/>
                  <a:lumOff val="15000"/>
                </a:prstClr>
              </a:solidFill>
              <a:latin typeface="+mj-lt"/>
              <a:ea typeface="MS PGothic" panose="020B0600070205080204" pitchFamily="34" charset="-128"/>
              <a:cs typeface="Gill Sans MT"/>
            </a:endParaRPr>
          </a:p>
        </p:txBody>
      </p:sp>
      <p:sp>
        <p:nvSpPr>
          <p:cNvPr id="2" name="Slide Number Placeholder 1"/>
          <p:cNvSpPr>
            <a:spLocks noGrp="1"/>
          </p:cNvSpPr>
          <p:nvPr>
            <p:ph type="sldNum" sz="quarter" idx="12"/>
          </p:nvPr>
        </p:nvSpPr>
        <p:spPr/>
        <p:txBody>
          <a:bodyPr/>
          <a:lstStyle/>
          <a:p>
            <a:pPr>
              <a:defRPr/>
            </a:pPr>
            <a:fld id="{613BF0B1-76B5-4C4C-A263-04C5ECED83B0}" type="slidenum">
              <a:rPr lang="en-US" altLang="en-US" smtClean="0"/>
              <a:pPr>
                <a:defRPr/>
              </a:pPr>
              <a:t>6</a:t>
            </a:fld>
            <a:endParaRPr lang="en-US" altLang="en-US"/>
          </a:p>
        </p:txBody>
      </p:sp>
    </p:spTree>
    <p:extLst>
      <p:ext uri="{BB962C8B-B14F-4D97-AF65-F5344CB8AC3E}">
        <p14:creationId xmlns:p14="http://schemas.microsoft.com/office/powerpoint/2010/main" val="301658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A5B923-4FDB-48D7-98D1-852CABC4F107}" type="slidenum">
              <a:rPr lang="en-US" altLang="en-US"/>
              <a:pPr>
                <a:defRPr/>
              </a:pPr>
              <a:t>7</a:t>
            </a:fld>
            <a:endParaRPr lang="en-US" altLang="en-US"/>
          </a:p>
        </p:txBody>
      </p:sp>
    </p:spTree>
    <p:extLst>
      <p:ext uri="{BB962C8B-B14F-4D97-AF65-F5344CB8AC3E}">
        <p14:creationId xmlns:p14="http://schemas.microsoft.com/office/powerpoint/2010/main" val="1180072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10243" y="649288"/>
            <a:ext cx="11723914" cy="1143000"/>
          </a:xfrm>
        </p:spPr>
        <p:txBody>
          <a:bodyPr/>
          <a:lstStyle/>
          <a:p>
            <a:pPr eaLnBrk="1" hangingPunct="1"/>
            <a:r>
              <a:rPr lang="en-US" altLang="en-US" b="1" dirty="0" smtClean="0"/>
              <a:t>The MLTSS Proposal:</a:t>
            </a:r>
            <a:br>
              <a:rPr lang="en-US" altLang="en-US" b="1" dirty="0" smtClean="0"/>
            </a:br>
            <a:r>
              <a:rPr lang="en-US" altLang="en-US" b="1" dirty="0" smtClean="0"/>
              <a:t>Community </a:t>
            </a:r>
            <a:r>
              <a:rPr lang="en-US" altLang="en-US" b="1" dirty="0" err="1" smtClean="0"/>
              <a:t>HealthChoices</a:t>
            </a:r>
            <a:r>
              <a:rPr lang="en-US" altLang="en-US" b="1" dirty="0" smtClean="0"/>
              <a:t> Program</a:t>
            </a:r>
            <a:endParaRPr lang="en-US" altLang="en-US" b="1" i="1" dirty="0" smtClean="0"/>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8</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898072" y="1792288"/>
            <a:ext cx="11136085" cy="3970318"/>
          </a:xfrm>
          <a:prstGeom prst="rect">
            <a:avLst/>
          </a:prstGeom>
          <a:noFill/>
        </p:spPr>
        <p:txBody>
          <a:bodyPr wrap="square" rtlCol="0">
            <a:spAutoFit/>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In June 2015, Pennsylvania released a Discussion Document with a broad outline of what it wants to achieve through a managed long-term services and supports (MLTSS) program.</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State released Concept Paper on September 16, 2015.</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 proposed MLTSS Program is Community </a:t>
            </a:r>
            <a:r>
              <a:rPr lang="en-US" sz="2800" dirty="0" err="1" smtClean="0"/>
              <a:t>HealthChoices</a:t>
            </a:r>
            <a:r>
              <a:rPr lang="en-US" sz="2800" dirty="0" smtClean="0"/>
              <a:t> or CHC.</a:t>
            </a:r>
          </a:p>
          <a:p>
            <a:endParaRPr lang="en-US" sz="2800" dirty="0"/>
          </a:p>
        </p:txBody>
      </p:sp>
    </p:spTree>
    <p:extLst>
      <p:ext uri="{BB962C8B-B14F-4D97-AF65-F5344CB8AC3E}">
        <p14:creationId xmlns:p14="http://schemas.microsoft.com/office/powerpoint/2010/main" val="241795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310243" y="649288"/>
            <a:ext cx="11723914" cy="791585"/>
          </a:xfrm>
        </p:spPr>
        <p:txBody>
          <a:bodyPr/>
          <a:lstStyle/>
          <a:p>
            <a:pPr eaLnBrk="1" hangingPunct="1"/>
            <a:r>
              <a:rPr lang="en-US" altLang="en-US" b="1" dirty="0" smtClean="0"/>
              <a:t>The Concept Paper</a:t>
            </a:r>
            <a:endParaRPr lang="en-US" altLang="en-US" b="1" i="1" dirty="0" smtClean="0"/>
          </a:p>
        </p:txBody>
      </p:sp>
      <p:sp>
        <p:nvSpPr>
          <p:cNvPr id="5" name="Slide Number Placeholder 4"/>
          <p:cNvSpPr>
            <a:spLocks noGrp="1"/>
          </p:cNvSpPr>
          <p:nvPr>
            <p:ph type="sldNum" sz="quarter" idx="12"/>
          </p:nvPr>
        </p:nvSpPr>
        <p:spPr>
          <a:xfrm>
            <a:off x="9464675" y="6462714"/>
            <a:ext cx="1066800" cy="365125"/>
          </a:xfrm>
        </p:spPr>
        <p:txBody>
          <a:bodyPr rtlCol="0"/>
          <a:lstStyle/>
          <a:p>
            <a:pPr>
              <a:defRPr/>
            </a:pPr>
            <a:r>
              <a:rPr lang="en-US" sz="1400" dirty="0" smtClean="0">
                <a:solidFill>
                  <a:prstClr val="black">
                    <a:lumMod val="75000"/>
                    <a:lumOff val="25000"/>
                  </a:prstClr>
                </a:solidFill>
                <a:latin typeface="Gill Sans MT"/>
                <a:cs typeface="Gill Sans MT"/>
              </a:rPr>
              <a:t>9</a:t>
            </a:r>
            <a:endParaRPr lang="en-US" sz="1400" dirty="0">
              <a:solidFill>
                <a:prstClr val="black">
                  <a:lumMod val="75000"/>
                  <a:lumOff val="25000"/>
                </a:prstClr>
              </a:solidFill>
              <a:latin typeface="Gill Sans MT"/>
              <a:cs typeface="Gill Sans MT"/>
            </a:endParaRPr>
          </a:p>
        </p:txBody>
      </p:sp>
      <p:sp>
        <p:nvSpPr>
          <p:cNvPr id="2" name="TextBox 1"/>
          <p:cNvSpPr txBox="1"/>
          <p:nvPr/>
        </p:nvSpPr>
        <p:spPr>
          <a:xfrm>
            <a:off x="898072" y="1792288"/>
            <a:ext cx="11136085"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Concept Paper </a:t>
            </a:r>
            <a:r>
              <a:rPr lang="en-US" sz="2800" dirty="0"/>
              <a:t>“describes the features of CHC and is intended to gather feedback from </a:t>
            </a:r>
            <a:r>
              <a:rPr lang="en-US" sz="2800" dirty="0" smtClean="0"/>
              <a:t>stakeholders.”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Comments are due on this concept paper by October 16, 5 p.m.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The Request for Proposals is scheduled to be released in November.</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CHC is scheduled to begin in January of 2017 in Southwest Region.</a:t>
            </a:r>
          </a:p>
          <a:p>
            <a:pPr marL="914400" lvl="1" indent="-457200">
              <a:buFont typeface="Arial" panose="020B0604020202020204" pitchFamily="34" charset="0"/>
              <a:buChar char="•"/>
            </a:pPr>
            <a:r>
              <a:rPr lang="en-US" sz="2800" dirty="0" smtClean="0"/>
              <a:t>Phase 2 in January 2018 – Southeast Region</a:t>
            </a:r>
          </a:p>
          <a:p>
            <a:pPr marL="914400" lvl="1" indent="-457200">
              <a:buFont typeface="Arial" panose="020B0604020202020204" pitchFamily="34" charset="0"/>
              <a:buChar char="•"/>
            </a:pPr>
            <a:r>
              <a:rPr lang="en-US" sz="2800" dirty="0" smtClean="0"/>
              <a:t>Phase 3 in Jan. 2019 – </a:t>
            </a:r>
            <a:r>
              <a:rPr lang="en-US" sz="2800" dirty="0" err="1" smtClean="0"/>
              <a:t>Nothwest</a:t>
            </a:r>
            <a:r>
              <a:rPr lang="en-US" sz="2800" dirty="0" smtClean="0"/>
              <a:t>, Lehigh-Capital and N.E. Regions</a:t>
            </a:r>
            <a:endParaRPr lang="en-US" sz="2800" dirty="0"/>
          </a:p>
        </p:txBody>
      </p:sp>
    </p:spTree>
    <p:extLst>
      <p:ext uri="{BB962C8B-B14F-4D97-AF65-F5344CB8AC3E}">
        <p14:creationId xmlns:p14="http://schemas.microsoft.com/office/powerpoint/2010/main" val="3660608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TotalTime>
  <Words>2668</Words>
  <Application>Microsoft Office PowerPoint</Application>
  <PresentationFormat>Widescreen</PresentationFormat>
  <Paragraphs>403</Paragraphs>
  <Slides>51</Slides>
  <Notes>46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51</vt:i4>
      </vt:variant>
    </vt:vector>
  </HeadingPairs>
  <TitlesOfParts>
    <vt:vector size="66" baseType="lpstr">
      <vt:lpstr>ＭＳ Ｐゴシック</vt:lpstr>
      <vt:lpstr>ＭＳ Ｐゴシック</vt:lpstr>
      <vt:lpstr>Arial</vt:lpstr>
      <vt:lpstr>Calibri</vt:lpstr>
      <vt:lpstr>Calibri Light</vt:lpstr>
      <vt:lpstr>Gill Sans MT</vt:lpstr>
      <vt:lpstr>1_Office Theme</vt:lpstr>
      <vt:lpstr>Office Theme</vt:lpstr>
      <vt:lpstr>2_Office Theme</vt:lpstr>
      <vt:lpstr>5_Office Theme</vt:lpstr>
      <vt:lpstr>3_Office Theme</vt:lpstr>
      <vt:lpstr>4_Office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Pennsylvania’s MLTSS Concept Paper: Issues to Consider</vt:lpstr>
      <vt:lpstr>PowerPoint Presentation</vt:lpstr>
      <vt:lpstr>The MLTSS Proposal: Community HealthChoices Program</vt:lpstr>
      <vt:lpstr>The Concept Paper</vt:lpstr>
      <vt:lpstr>(Still) Questioning Rationale for MLTSS</vt:lpstr>
      <vt:lpstr>CHC Basic Structure</vt:lpstr>
      <vt:lpstr>CHC Basic Structure (cont.)</vt:lpstr>
      <vt:lpstr>CHC Basic Structure (cont.)</vt:lpstr>
      <vt:lpstr>CHC Goals</vt:lpstr>
      <vt:lpstr>Eligibility Determinations</vt:lpstr>
      <vt:lpstr>Assessments</vt:lpstr>
      <vt:lpstr>Assessments (cont.)</vt:lpstr>
      <vt:lpstr>Person-Centered Planning for LTSS</vt:lpstr>
      <vt:lpstr>Service Coordination Outside of LTSS</vt:lpstr>
      <vt:lpstr>Person-Centered Planning  Questions and Issues </vt:lpstr>
      <vt:lpstr>Person-Centered Planning Regulations</vt:lpstr>
      <vt:lpstr>Person-Centered Planning  Questions and Issues (cont.)</vt:lpstr>
      <vt:lpstr>Service Coordination and Care Transitions</vt:lpstr>
      <vt:lpstr>Coordination and Transitions  Questions or Issues</vt:lpstr>
      <vt:lpstr>Support for Enrollees</vt:lpstr>
      <vt:lpstr>LTSS Benefits</vt:lpstr>
      <vt:lpstr>“Extra” LTSS Benefits</vt:lpstr>
      <vt:lpstr>Transition Services</vt:lpstr>
      <vt:lpstr>Self-Direction</vt:lpstr>
      <vt:lpstr>Self-Direction Questions and Issues</vt:lpstr>
      <vt:lpstr>Enrollment</vt:lpstr>
      <vt:lpstr>“Passive Enrollment”</vt:lpstr>
      <vt:lpstr>Or Challenge “Passive Enrollment” Generally</vt:lpstr>
      <vt:lpstr>Change from One MCO to Another</vt:lpstr>
      <vt:lpstr>Network Adequacy</vt:lpstr>
      <vt:lpstr>Network Adequacy (cont.)</vt:lpstr>
      <vt:lpstr>Network Questions or Issues</vt:lpstr>
      <vt:lpstr>Continuity of Care When Program Implemented</vt:lpstr>
      <vt:lpstr>Other Continuity Provisions</vt:lpstr>
      <vt:lpstr>Little Information on Appeals</vt:lpstr>
      <vt:lpstr>NY Integrates Medicaid and Medicare Appeals</vt:lpstr>
      <vt:lpstr>Emphasis on Home and Community-Based Services</vt:lpstr>
      <vt:lpstr>Quality Management</vt:lpstr>
      <vt:lpstr>Thinking About Quality</vt:lpstr>
      <vt:lpstr>“Comprehensive Approach to LTSS”</vt:lpstr>
      <vt:lpstr>Suggestions</vt:lpstr>
      <vt:lpstr>More Suggestions</vt:lpstr>
      <vt:lpstr>Justice in Aging Would Be Happy to Help</vt:lpstr>
      <vt:lpstr>PowerPoint Presentation</vt:lpstr>
      <vt:lpstr>Q&amp;A Follow-Up from Eric</vt:lpstr>
      <vt:lpstr>Q&amp;A Follow-Up from Eric</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Like Home: The Impact of the Federal HCBS Regulations on Older Adults</dc:title>
  <dc:creator>Fay Gordon</dc:creator>
  <cp:lastModifiedBy>Kathy Cubit</cp:lastModifiedBy>
  <cp:revision>229</cp:revision>
  <cp:lastPrinted>2015-10-08T21:20:10Z</cp:lastPrinted>
  <dcterms:created xsi:type="dcterms:W3CDTF">2015-06-04T21:32:42Z</dcterms:created>
  <dcterms:modified xsi:type="dcterms:W3CDTF">2015-10-08T21:30:01Z</dcterms:modified>
</cp:coreProperties>
</file>