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720" r:id="rId4"/>
  </p:sldMasterIdLst>
  <p:notesMasterIdLst>
    <p:notesMasterId r:id="rId32"/>
  </p:notesMasterIdLst>
  <p:handoutMasterIdLst>
    <p:handoutMasterId r:id="rId33"/>
  </p:handoutMasterIdLst>
  <p:sldIdLst>
    <p:sldId id="351" r:id="rId5"/>
    <p:sldId id="350" r:id="rId6"/>
    <p:sldId id="352" r:id="rId7"/>
    <p:sldId id="258" r:id="rId8"/>
    <p:sldId id="260" r:id="rId9"/>
    <p:sldId id="332" r:id="rId10"/>
    <p:sldId id="293" r:id="rId11"/>
    <p:sldId id="349" r:id="rId12"/>
    <p:sldId id="294" r:id="rId13"/>
    <p:sldId id="310" r:id="rId14"/>
    <p:sldId id="333" r:id="rId15"/>
    <p:sldId id="334" r:id="rId16"/>
    <p:sldId id="335" r:id="rId17"/>
    <p:sldId id="336" r:id="rId18"/>
    <p:sldId id="337" r:id="rId19"/>
    <p:sldId id="339" r:id="rId20"/>
    <p:sldId id="340" r:id="rId21"/>
    <p:sldId id="341" r:id="rId22"/>
    <p:sldId id="342" r:id="rId23"/>
    <p:sldId id="343" r:id="rId24"/>
    <p:sldId id="344" r:id="rId25"/>
    <p:sldId id="345" r:id="rId26"/>
    <p:sldId id="346" r:id="rId27"/>
    <p:sldId id="347" r:id="rId28"/>
    <p:sldId id="348" r:id="rId29"/>
    <p:sldId id="284" r:id="rId30"/>
    <p:sldId id="353" r:id="rId31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71263" autoAdjust="0"/>
  </p:normalViewPr>
  <p:slideViewPr>
    <p:cSldViewPr snapToGrid="0">
      <p:cViewPr varScale="1">
        <p:scale>
          <a:sx n="53" d="100"/>
          <a:sy n="53" d="100"/>
        </p:scale>
        <p:origin x="39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D68E0C81-C8AE-4296-938A-FF44D43A62A5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E1368A23-BD54-4741-A2C4-BFEEAFC63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1768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F1B41A6D-CE85-4695-93C8-E7FCE83EBC66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31796A34-84C5-4B6C-A727-7D490DBCB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08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96A34-84C5-4B6C-A727-7D490DBCB18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9189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aseline="0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51494" indent="-28903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56145" indent="-23122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18602" indent="-23122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81060" indent="-23122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43518" indent="-231229" defTabSz="46245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3005976" indent="-231229" defTabSz="46245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68434" indent="-231229" defTabSz="46245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930891" indent="-231229" defTabSz="46245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23BE9D5-2B4C-474F-85E0-C2F4998DCD95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9052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aseline="0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51494" indent="-28903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56145" indent="-23122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18602" indent="-23122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81060" indent="-23122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43518" indent="-231229" defTabSz="46245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3005976" indent="-231229" defTabSz="46245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68434" indent="-231229" defTabSz="46245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930891" indent="-231229" defTabSz="46245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23BE9D5-2B4C-474F-85E0-C2F4998DCD95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12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94614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aseline="0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51494" indent="-28903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56145" indent="-23122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18602" indent="-23122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81060" indent="-23122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43518" indent="-231229" defTabSz="46245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3005976" indent="-231229" defTabSz="46245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68434" indent="-231229" defTabSz="46245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930891" indent="-231229" defTabSz="46245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23BE9D5-2B4C-474F-85E0-C2F4998DCD95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03057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aseline="0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51494" indent="-28903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56145" indent="-23122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18602" indent="-23122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81060" indent="-23122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43518" indent="-231229" defTabSz="46245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3005976" indent="-231229" defTabSz="46245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68434" indent="-231229" defTabSz="46245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930891" indent="-231229" defTabSz="46245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23BE9D5-2B4C-474F-85E0-C2F4998DCD95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1591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aseline="0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51494" indent="-28903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56145" indent="-23122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18602" indent="-23122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81060" indent="-23122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43518" indent="-231229" defTabSz="46245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3005976" indent="-231229" defTabSz="46245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68434" indent="-231229" defTabSz="46245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930891" indent="-231229" defTabSz="46245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23BE9D5-2B4C-474F-85E0-C2F4998DCD95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5115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51494" indent="-28903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56145" indent="-23122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18602" indent="-23122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81060" indent="-23122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43518" indent="-231229" defTabSz="46245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3005976" indent="-231229" defTabSz="46245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68434" indent="-231229" defTabSz="46245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930891" indent="-231229" defTabSz="46245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23BE9D5-2B4C-474F-85E0-C2F4998DCD95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51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51494" indent="-28903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56145" indent="-23122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18602" indent="-23122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81060" indent="-23122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43518" indent="-231229" defTabSz="46245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3005976" indent="-231229" defTabSz="46245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68434" indent="-231229" defTabSz="46245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930891" indent="-231229" defTabSz="46245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23BE9D5-2B4C-474F-85E0-C2F4998DCD95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17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6301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51494" indent="-28903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56145" indent="-23122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18602" indent="-23122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81060" indent="-23122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43518" indent="-231229" defTabSz="46245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3005976" indent="-231229" defTabSz="46245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68434" indent="-231229" defTabSz="46245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930891" indent="-231229" defTabSz="46245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23BE9D5-2B4C-474F-85E0-C2F4998DCD95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6920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51494" indent="-28903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56145" indent="-23122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18602" indent="-23122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81060" indent="-23122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43518" indent="-231229" defTabSz="46245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3005976" indent="-231229" defTabSz="46245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68434" indent="-231229" defTabSz="46245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930891" indent="-231229" defTabSz="46245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23BE9D5-2B4C-474F-85E0-C2F4998DCD95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19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1245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51494" indent="-28903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56145" indent="-23122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18602" indent="-23122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81060" indent="-23122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43518" indent="-231229" defTabSz="46245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3005976" indent="-231229" defTabSz="46245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68434" indent="-231229" defTabSz="46245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930891" indent="-231229" defTabSz="46245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23BE9D5-2B4C-474F-85E0-C2F4998DCD95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20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9697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Information about PA’s MLTSS proposal can be found on DHS’ website here:  http://www.dhs.state.pa.us/foradults/managedlongtermsupports/index.htm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96A34-84C5-4B6C-A727-7D490DBCB18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76368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51494" indent="-28903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56145" indent="-23122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18602" indent="-23122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81060" indent="-23122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43518" indent="-231229" defTabSz="46245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3005976" indent="-231229" defTabSz="46245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68434" indent="-231229" defTabSz="46245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930891" indent="-231229" defTabSz="46245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23BE9D5-2B4C-474F-85E0-C2F4998DCD95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21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56876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51494" indent="-28903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56145" indent="-23122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18602" indent="-23122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81060" indent="-23122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43518" indent="-231229" defTabSz="46245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3005976" indent="-231229" defTabSz="46245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68434" indent="-231229" defTabSz="46245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930891" indent="-231229" defTabSz="46245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23BE9D5-2B4C-474F-85E0-C2F4998DCD95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22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43746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51494" indent="-28903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56145" indent="-23122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18602" indent="-23122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81060" indent="-23122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43518" indent="-231229" defTabSz="46245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3005976" indent="-231229" defTabSz="46245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68434" indent="-231229" defTabSz="46245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930891" indent="-231229" defTabSz="46245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23BE9D5-2B4C-474F-85E0-C2F4998DCD95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23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39430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51494" indent="-28903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56145" indent="-23122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18602" indent="-23122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81060" indent="-23122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43518" indent="-231229" defTabSz="46245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3005976" indent="-231229" defTabSz="46245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68434" indent="-231229" defTabSz="46245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930891" indent="-231229" defTabSz="46245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23BE9D5-2B4C-474F-85E0-C2F4998DCD95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24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8225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51494" indent="-28903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56145" indent="-23122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18602" indent="-23122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81060" indent="-23122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43518" indent="-231229" defTabSz="46245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3005976" indent="-231229" defTabSz="46245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68434" indent="-231229" defTabSz="46245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930891" indent="-231229" defTabSz="46245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23BE9D5-2B4C-474F-85E0-C2F4998DCD95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25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19142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51494" indent="-28903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56145" indent="-23122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18602" indent="-23122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81060" indent="-23122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43518" indent="-231229" defTabSz="46245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3005976" indent="-231229" defTabSz="46245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68434" indent="-231229" defTabSz="46245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930891" indent="-231229" defTabSz="46245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E7C44D4-747A-4C2E-9A93-373CF6A2DA48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26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5252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8FC660-8A97-4C83-A268-42B4DAB29230}" type="slidenum">
              <a:rPr lang="en-US" altLang="en-US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9689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24916">
              <a:spcBef>
                <a:spcPct val="0"/>
              </a:spcBef>
              <a:defRPr/>
            </a:pPr>
            <a:r>
              <a:rPr lang="en-US" altLang="en-US" dirty="0" smtClean="0"/>
              <a:t>Before we jump into the webinar, a</a:t>
            </a:r>
            <a:r>
              <a:rPr lang="en-US" altLang="en-US" baseline="0" dirty="0" smtClean="0"/>
              <a:t> bit of background.  As of March, we are Justice in Aging, a </a:t>
            </a:r>
            <a:r>
              <a:rPr lang="en-US" dirty="0" smtClean="0"/>
              <a:t>non-profit organization that fights senior poverty through law.  You may know from</a:t>
            </a:r>
            <a:r>
              <a:rPr lang="en-US" baseline="0" dirty="0" smtClean="0"/>
              <a:t> our former name, the National Senior Citizens Law Center (NSCLC). We’re the same organization, and same mission of securing health and economic security for low income seniors. </a:t>
            </a:r>
          </a:p>
          <a:p>
            <a:pPr defTabSz="924916">
              <a:spcBef>
                <a:spcPct val="0"/>
              </a:spcBef>
              <a:defRPr/>
            </a:pPr>
            <a:endParaRPr lang="en-US" altLang="en-US" baseline="0" dirty="0" smtClean="0"/>
          </a:p>
          <a:p>
            <a:pPr defTabSz="924916">
              <a:spcBef>
                <a:spcPct val="0"/>
              </a:spcBef>
              <a:defRPr/>
            </a:pPr>
            <a:r>
              <a:rPr lang="en-US" altLang="en-US" baseline="0" dirty="0" smtClean="0"/>
              <a:t>Feel free to check out our website, justiceinaging.org to learn more.</a:t>
            </a:r>
            <a:endParaRPr lang="en-US" altLang="en-US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51494" indent="-28903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56145" indent="-23122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18602" indent="-23122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81060" indent="-23122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43518" indent="-231229" defTabSz="46245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3005976" indent="-231229" defTabSz="46245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68434" indent="-231229" defTabSz="46245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930891" indent="-231229" defTabSz="46245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5B84D58-8D1D-4FD9-8299-4A83EC048675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9615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aseline="0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51494" indent="-28903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56145" indent="-23122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18602" indent="-23122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81060" indent="-23122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43518" indent="-231229" defTabSz="46245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3005976" indent="-231229" defTabSz="46245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68434" indent="-231229" defTabSz="46245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930891" indent="-231229" defTabSz="46245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23BE9D5-2B4C-474F-85E0-C2F4998DCD95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2041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aseline="0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51494" indent="-28903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56145" indent="-23122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18602" indent="-23122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81060" indent="-23122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43518" indent="-231229" defTabSz="46245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3005976" indent="-231229" defTabSz="46245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68434" indent="-231229" defTabSz="46245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930891" indent="-231229" defTabSz="46245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23BE9D5-2B4C-474F-85E0-C2F4998DCD95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7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3352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aseline="0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51494" indent="-28903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56145" indent="-23122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18602" indent="-23122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81060" indent="-23122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43518" indent="-231229" defTabSz="46245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3005976" indent="-231229" defTabSz="46245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68434" indent="-231229" defTabSz="46245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930891" indent="-231229" defTabSz="46245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23BE9D5-2B4C-474F-85E0-C2F4998DCD95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6783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aseline="0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51494" indent="-28903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56145" indent="-23122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18602" indent="-23122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81060" indent="-23122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43518" indent="-231229" defTabSz="46245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3005976" indent="-231229" defTabSz="46245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68434" indent="-231229" defTabSz="46245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930891" indent="-231229" defTabSz="46245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23BE9D5-2B4C-474F-85E0-C2F4998DCD95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9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00034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aseline="0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51494" indent="-28903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56145" indent="-23122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18602" indent="-23122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81060" indent="-23122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43518" indent="-231229" defTabSz="46245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3005976" indent="-231229" defTabSz="46245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68434" indent="-231229" defTabSz="46245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930891" indent="-231229" defTabSz="46245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23BE9D5-2B4C-474F-85E0-C2F4998DCD95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10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530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88731-54A3-4452-9910-89CFC654294B}" type="datetime1">
              <a:rPr lang="en-US" altLang="en-US" smtClean="0"/>
              <a:t>7/1/2015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BF0B1-76B5-4C4C-A263-04C5ECED83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6626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12F67-A7A5-47F7-8ACA-7C7BA3833566}" type="datetime1">
              <a:rPr lang="en-US" altLang="en-US" smtClean="0"/>
              <a:t>7/1/2015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57766-EF3B-48F4-B251-C5DFA4B411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4937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1A993-CF40-4977-A265-D42DEEE8B56D}" type="datetime1">
              <a:rPr lang="en-US" altLang="en-US" smtClean="0"/>
              <a:t>7/1/2015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80E61-EADF-472F-8DFE-666DE609D7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68240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DABAA-3635-4788-8C85-8C5E6368E627}" type="datetime1">
              <a:rPr lang="en-US" altLang="en-US"/>
              <a:pPr>
                <a:defRPr/>
              </a:pPr>
              <a:t>7/1/2015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BF0B1-76B5-4C4C-A263-04C5ECED83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30422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7CC4B-F358-40ED-AC88-6BC29A9B9928}" type="datetime1">
              <a:rPr lang="en-US" altLang="en-US"/>
              <a:pPr>
                <a:defRPr/>
              </a:pPr>
              <a:t>7/1/2015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5B923-4FDB-48D7-98D1-852CABC4F1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96151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0CB95-CC83-4A14-9C98-FAFF638B1E63}" type="datetime1">
              <a:rPr lang="en-US" altLang="en-US"/>
              <a:pPr>
                <a:defRPr/>
              </a:pPr>
              <a:t>7/1/2015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E887C-AE1E-4216-8A88-B12564CB51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54323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5FE6A-0464-433E-BC17-F2FB62C47ADD}" type="datetime1">
              <a:rPr lang="en-US" altLang="en-US"/>
              <a:pPr>
                <a:defRPr/>
              </a:pPr>
              <a:t>7/1/2015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1ED3F-5B49-4024-AF0C-C50C72191F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01749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AC4FE-7F24-439C-9212-0015CE34EF41}" type="datetime1">
              <a:rPr lang="en-US" altLang="en-US"/>
              <a:pPr>
                <a:defRPr/>
              </a:pPr>
              <a:t>7/1/2015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3C9C8-1555-4630-8C56-D400A2C856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45641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B4425-CD02-4C7B-882A-1B0F2239E43D}" type="datetime1">
              <a:rPr lang="en-US" altLang="en-US"/>
              <a:pPr>
                <a:defRPr/>
              </a:pPr>
              <a:t>7/1/2015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3C5B8-CA1D-4D84-AAEB-B7AD4680B6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71350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6059DA-7BBF-4A67-A6E3-A89223F8A518}" type="datetime1">
              <a:rPr lang="en-US" altLang="en-US"/>
              <a:pPr>
                <a:defRPr/>
              </a:pPr>
              <a:t>7/1/2015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44F7C-D6F1-42F0-B3E7-70B706F74B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18443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78E0D-98CA-4A1E-A7B5-417787653630}" type="datetime1">
              <a:rPr lang="en-US" altLang="en-US"/>
              <a:pPr>
                <a:defRPr/>
              </a:pPr>
              <a:t>7/1/2015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EE239-11CF-4DD6-B7AC-1C1EC14DD5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7326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98A75-7040-4421-ABF1-4EDC52DB929A}" type="datetime1">
              <a:rPr lang="en-US" altLang="en-US" smtClean="0"/>
              <a:t>7/1/2015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5B923-4FDB-48D7-98D1-852CABC4F1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47107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3597D-ADC7-43D6-9868-A9F9E52E43FE}" type="datetime1">
              <a:rPr lang="en-US" altLang="en-US"/>
              <a:pPr>
                <a:defRPr/>
              </a:pPr>
              <a:t>7/1/2015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70549-FE39-4D58-8C3B-A18638F0F8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35617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15F4D-732D-4333-BFA6-A665D5F8B497}" type="datetime1">
              <a:rPr lang="en-US" altLang="en-US"/>
              <a:pPr>
                <a:defRPr/>
              </a:pPr>
              <a:t>7/1/2015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57766-EF3B-48F4-B251-C5DFA4B411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14926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266FA-0A7B-45E6-B600-4F5ED219AFFA}" type="datetime1">
              <a:rPr lang="en-US" altLang="en-US"/>
              <a:pPr>
                <a:defRPr/>
              </a:pPr>
              <a:t>7/1/2015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80E61-EADF-472F-8DFE-666DE609D7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980963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DABAA-3635-4788-8C85-8C5E6368E627}" type="datetime1">
              <a:rPr lang="en-US" altLang="en-US"/>
              <a:pPr>
                <a:defRPr/>
              </a:pPr>
              <a:t>7/1/2015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BF0B1-76B5-4C4C-A263-04C5ECED83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27435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7CC4B-F358-40ED-AC88-6BC29A9B9928}" type="datetime1">
              <a:rPr lang="en-US" altLang="en-US"/>
              <a:pPr>
                <a:defRPr/>
              </a:pPr>
              <a:t>7/1/2015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5B923-4FDB-48D7-98D1-852CABC4F1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959770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0CB95-CC83-4A14-9C98-FAFF638B1E63}" type="datetime1">
              <a:rPr lang="en-US" altLang="en-US"/>
              <a:pPr>
                <a:defRPr/>
              </a:pPr>
              <a:t>7/1/2015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E887C-AE1E-4216-8A88-B12564CB51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15721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5FE6A-0464-433E-BC17-F2FB62C47ADD}" type="datetime1">
              <a:rPr lang="en-US" altLang="en-US"/>
              <a:pPr>
                <a:defRPr/>
              </a:pPr>
              <a:t>7/1/2015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1ED3F-5B49-4024-AF0C-C50C72191F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70078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AC4FE-7F24-439C-9212-0015CE34EF41}" type="datetime1">
              <a:rPr lang="en-US" altLang="en-US"/>
              <a:pPr>
                <a:defRPr/>
              </a:pPr>
              <a:t>7/1/2015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3C9C8-1555-4630-8C56-D400A2C856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162781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B4425-CD02-4C7B-882A-1B0F2239E43D}" type="datetime1">
              <a:rPr lang="en-US" altLang="en-US"/>
              <a:pPr>
                <a:defRPr/>
              </a:pPr>
              <a:t>7/1/2015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3C5B8-CA1D-4D84-AAEB-B7AD4680B6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704746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6059DA-7BBF-4A67-A6E3-A89223F8A518}" type="datetime1">
              <a:rPr lang="en-US" altLang="en-US"/>
              <a:pPr>
                <a:defRPr/>
              </a:pPr>
              <a:t>7/1/2015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44F7C-D6F1-42F0-B3E7-70B706F74B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5001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D5900-4E4C-482A-9039-5BB93BDD75A5}" type="datetime1">
              <a:rPr lang="en-US" altLang="en-US" smtClean="0"/>
              <a:t>7/1/2015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E887C-AE1E-4216-8A88-B12564CB51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005139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78E0D-98CA-4A1E-A7B5-417787653630}" type="datetime1">
              <a:rPr lang="en-US" altLang="en-US"/>
              <a:pPr>
                <a:defRPr/>
              </a:pPr>
              <a:t>7/1/2015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EE239-11CF-4DD6-B7AC-1C1EC14DD5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440107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3597D-ADC7-43D6-9868-A9F9E52E43FE}" type="datetime1">
              <a:rPr lang="en-US" altLang="en-US"/>
              <a:pPr>
                <a:defRPr/>
              </a:pPr>
              <a:t>7/1/2015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70549-FE39-4D58-8C3B-A18638F0F8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295402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15F4D-732D-4333-BFA6-A665D5F8B497}" type="datetime1">
              <a:rPr lang="en-US" altLang="en-US"/>
              <a:pPr>
                <a:defRPr/>
              </a:pPr>
              <a:t>7/1/2015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57766-EF3B-48F4-B251-C5DFA4B411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551558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266FA-0A7B-45E6-B600-4F5ED219AFFA}" type="datetime1">
              <a:rPr lang="en-US" altLang="en-US"/>
              <a:pPr>
                <a:defRPr/>
              </a:pPr>
              <a:t>7/1/2015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80E61-EADF-472F-8DFE-666DE609D7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877133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DABAA-3635-4788-8C85-8C5E6368E627}" type="datetime1">
              <a:rPr lang="en-US" altLang="en-US"/>
              <a:pPr>
                <a:defRPr/>
              </a:pPr>
              <a:t>7/1/2015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BF0B1-76B5-4C4C-A263-04C5ECED83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815874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7CC4B-F358-40ED-AC88-6BC29A9B9928}" type="datetime1">
              <a:rPr lang="en-US" altLang="en-US"/>
              <a:pPr>
                <a:defRPr/>
              </a:pPr>
              <a:t>7/1/2015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5B923-4FDB-48D7-98D1-852CABC4F1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578329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0CB95-CC83-4A14-9C98-FAFF638B1E63}" type="datetime1">
              <a:rPr lang="en-US" altLang="en-US"/>
              <a:pPr>
                <a:defRPr/>
              </a:pPr>
              <a:t>7/1/2015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E887C-AE1E-4216-8A88-B12564CB51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988535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5FE6A-0464-433E-BC17-F2FB62C47ADD}" type="datetime1">
              <a:rPr lang="en-US" altLang="en-US"/>
              <a:pPr>
                <a:defRPr/>
              </a:pPr>
              <a:t>7/1/2015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1ED3F-5B49-4024-AF0C-C50C72191F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572917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AC4FE-7F24-439C-9212-0015CE34EF41}" type="datetime1">
              <a:rPr lang="en-US" altLang="en-US"/>
              <a:pPr>
                <a:defRPr/>
              </a:pPr>
              <a:t>7/1/2015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3C9C8-1555-4630-8C56-D400A2C856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19241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B4425-CD02-4C7B-882A-1B0F2239E43D}" type="datetime1">
              <a:rPr lang="en-US" altLang="en-US"/>
              <a:pPr>
                <a:defRPr/>
              </a:pPr>
              <a:t>7/1/2015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3C5B8-CA1D-4D84-AAEB-B7AD4680B6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9478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8D36B-A232-49D3-AAC2-A52BD10E651D}" type="datetime1">
              <a:rPr lang="en-US" altLang="en-US" smtClean="0"/>
              <a:t>7/1/2015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1ED3F-5B49-4024-AF0C-C50C72191F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556912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6059DA-7BBF-4A67-A6E3-A89223F8A518}" type="datetime1">
              <a:rPr lang="en-US" altLang="en-US"/>
              <a:pPr>
                <a:defRPr/>
              </a:pPr>
              <a:t>7/1/2015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44F7C-D6F1-42F0-B3E7-70B706F74B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825599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78E0D-98CA-4A1E-A7B5-417787653630}" type="datetime1">
              <a:rPr lang="en-US" altLang="en-US"/>
              <a:pPr>
                <a:defRPr/>
              </a:pPr>
              <a:t>7/1/2015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EE239-11CF-4DD6-B7AC-1C1EC14DD5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643729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3597D-ADC7-43D6-9868-A9F9E52E43FE}" type="datetime1">
              <a:rPr lang="en-US" altLang="en-US"/>
              <a:pPr>
                <a:defRPr/>
              </a:pPr>
              <a:t>7/1/2015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70549-FE39-4D58-8C3B-A18638F0F8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736005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15F4D-732D-4333-BFA6-A665D5F8B497}" type="datetime1">
              <a:rPr lang="en-US" altLang="en-US"/>
              <a:pPr>
                <a:defRPr/>
              </a:pPr>
              <a:t>7/1/2015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57766-EF3B-48F4-B251-C5DFA4B411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692840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266FA-0A7B-45E6-B600-4F5ED219AFFA}" type="datetime1">
              <a:rPr lang="en-US" altLang="en-US"/>
              <a:pPr>
                <a:defRPr/>
              </a:pPr>
              <a:t>7/1/2015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80E61-EADF-472F-8DFE-666DE609D7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2448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E0344-4F69-476E-9C0D-E674C0FA4E77}" type="datetime1">
              <a:rPr lang="en-US" altLang="en-US" smtClean="0"/>
              <a:t>7/1/2015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3C9C8-1555-4630-8C56-D400A2C856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6677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717A5-08B1-40FF-B442-72A76C522FB5}" type="datetime1">
              <a:rPr lang="en-US" altLang="en-US" smtClean="0"/>
              <a:t>7/1/2015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3C5B8-CA1D-4D84-AAEB-B7AD4680B6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426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00B34-10C7-4AE2-B90A-DF7C0364DB5D}" type="datetime1">
              <a:rPr lang="en-US" altLang="en-US" smtClean="0"/>
              <a:t>7/1/2015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44F7C-D6F1-42F0-B3E7-70B706F74B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1934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0E36B-7549-409D-80F5-0C55119195B8}" type="datetime1">
              <a:rPr lang="en-US" altLang="en-US" smtClean="0"/>
              <a:t>7/1/2015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EE239-11CF-4DD6-B7AC-1C1EC14DD5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9561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F464C-E4AB-404E-AA90-AD03AFC4CBDE}" type="datetime1">
              <a:rPr lang="en-US" altLang="en-US" smtClean="0"/>
              <a:t>7/1/2015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70549-FE39-4D58-8C3B-A18638F0F8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8771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BF4BA76D-4E4C-4474-915D-DEE3983F8FAD}" type="datetime1">
              <a:rPr lang="en-US" altLang="en-US" smtClean="0">
                <a:ea typeface="MS PGothic" panose="020B0600070205080204" pitchFamily="34" charset="-128"/>
              </a:rPr>
              <a:t>7/1/2015</a:t>
            </a:fld>
            <a:endParaRPr lang="en-US" altLang="en-US">
              <a:ea typeface="MS PGothic" panose="020B0600070205080204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716A11D7-9AA4-4234-BFD6-571CECC1EA51}" type="slidenum">
              <a:rPr lang="en-US" altLang="en-US" smtClean="0">
                <a:ea typeface="MS PGothic" panose="020B0600070205080204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23540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889287EB-9979-41B4-A5DE-760FD94A4B2E}" type="datetime1">
              <a:rPr lang="en-US" altLang="en-US" smtClean="0">
                <a:ea typeface="MS PGothic" panose="020B0600070205080204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7/1/2015</a:t>
            </a:fld>
            <a:endParaRPr lang="en-US" altLang="en-US">
              <a:ea typeface="MS PGothic" panose="020B0600070205080204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716A11D7-9AA4-4234-BFD6-571CECC1EA51}" type="slidenum">
              <a:rPr lang="en-US" altLang="en-US" smtClean="0">
                <a:ea typeface="MS PGothic" panose="020B0600070205080204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898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889287EB-9979-41B4-A5DE-760FD94A4B2E}" type="datetime1">
              <a:rPr lang="en-US" altLang="en-US" smtClean="0">
                <a:ea typeface="MS PGothic" panose="020B0600070205080204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7/1/2015</a:t>
            </a:fld>
            <a:endParaRPr lang="en-US" altLang="en-US">
              <a:ea typeface="MS PGothic" panose="020B0600070205080204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716A11D7-9AA4-4234-BFD6-571CECC1EA51}" type="slidenum">
              <a:rPr lang="en-US" altLang="en-US" smtClean="0">
                <a:ea typeface="MS PGothic" panose="020B0600070205080204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75234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889287EB-9979-41B4-A5DE-760FD94A4B2E}" type="datetime1">
              <a:rPr lang="en-US" altLang="en-US" smtClean="0">
                <a:ea typeface="MS PGothic" panose="020B0600070205080204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7/1/2015</a:t>
            </a:fld>
            <a:endParaRPr lang="en-US" altLang="en-US">
              <a:ea typeface="MS PGothic" panose="020B0600070205080204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716A11D7-9AA4-4234-BFD6-571CECC1EA51}" type="slidenum">
              <a:rPr lang="en-US" altLang="en-US" smtClean="0">
                <a:ea typeface="MS PGothic" panose="020B0600070205080204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50209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5.xml"/><Relationship Id="rId4" Type="http://schemas.openxmlformats.org/officeDocument/2006/relationships/hyperlink" Target="mailto:ecarlson@justiceinaging.org" TargetMode="Externa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4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A5B923-4FDB-48D7-98D1-852CABC4F107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409476" y="96269"/>
            <a:ext cx="7431704" cy="6761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66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330200" y="850991"/>
            <a:ext cx="11148786" cy="1143000"/>
          </a:xfrm>
        </p:spPr>
        <p:txBody>
          <a:bodyPr/>
          <a:lstStyle/>
          <a:p>
            <a:pPr eaLnBrk="1" hangingPunct="1"/>
            <a:r>
              <a:rPr lang="en-US" altLang="en-US" b="1" dirty="0" smtClean="0"/>
              <a:t>Person-Centered Planning</a:t>
            </a:r>
          </a:p>
        </p:txBody>
      </p:sp>
      <p:sp>
        <p:nvSpPr>
          <p:cNvPr id="6147" name="TextBox 2"/>
          <p:cNvSpPr txBox="1">
            <a:spLocks noChangeArrowheads="1"/>
          </p:cNvSpPr>
          <p:nvPr/>
        </p:nvSpPr>
        <p:spPr bwMode="auto">
          <a:xfrm>
            <a:off x="990600" y="2136774"/>
            <a:ext cx="10488386" cy="364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defTabSz="4572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 smtClean="0">
                <a:solidFill>
                  <a:prstClr val="black"/>
                </a:solidFill>
                <a:latin typeface="Calibri"/>
              </a:rPr>
              <a:t>“Continuity of service protections that remain in place until the new service plan is developed and implemented.”</a:t>
            </a:r>
          </a:p>
          <a:p>
            <a:pPr lvl="1" defTabSz="4572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solidFill>
                  <a:prstClr val="black"/>
                </a:solidFill>
                <a:latin typeface="Calibri"/>
              </a:rPr>
              <a:t>A relatively low bar to just require continuity until a service plan is in place</a:t>
            </a:r>
            <a:r>
              <a:rPr lang="en-US" altLang="en-US" sz="2400" dirty="0" smtClean="0">
                <a:solidFill>
                  <a:prstClr val="black"/>
                </a:solidFill>
                <a:latin typeface="Calibri"/>
              </a:rPr>
              <a:t>.</a:t>
            </a:r>
          </a:p>
          <a:p>
            <a:pPr lvl="1" defTabSz="4572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 smtClean="0">
                <a:solidFill>
                  <a:prstClr val="black"/>
                </a:solidFill>
                <a:latin typeface="Calibri"/>
              </a:rPr>
              <a:t>Need continuity of care when service provider not in network, or when beneficiary is new to managed care.   (This is addressed in the “Access to Qualified Providers” section.)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altLang="en-US" sz="1800" dirty="0">
              <a:solidFill>
                <a:prstClr val="black"/>
              </a:solidFill>
            </a:endParaRPr>
          </a:p>
        </p:txBody>
      </p:sp>
      <p:sp>
        <p:nvSpPr>
          <p:cNvPr id="6148" name="Title 1"/>
          <p:cNvSpPr txBox="1">
            <a:spLocks/>
          </p:cNvSpPr>
          <p:nvPr/>
        </p:nvSpPr>
        <p:spPr bwMode="auto">
          <a:xfrm>
            <a:off x="2133600" y="15652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en-US" altLang="en-US" sz="360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464675" y="6462714"/>
            <a:ext cx="1066800" cy="365125"/>
          </a:xfrm>
        </p:spPr>
        <p:txBody>
          <a:bodyPr rtlCol="0"/>
          <a:lstStyle/>
          <a:p>
            <a:pPr>
              <a:defRPr/>
            </a:pPr>
            <a:r>
              <a:rPr lang="en-US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Gill Sans MT"/>
                <a:cs typeface="Gill Sans MT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42057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330200" y="850991"/>
            <a:ext cx="11148786" cy="1143000"/>
          </a:xfrm>
        </p:spPr>
        <p:txBody>
          <a:bodyPr/>
          <a:lstStyle/>
          <a:p>
            <a:pPr eaLnBrk="1" hangingPunct="1"/>
            <a:r>
              <a:rPr lang="en-US" altLang="en-US" b="1" dirty="0" smtClean="0"/>
              <a:t>Person-Centered Planning (cont.)</a:t>
            </a:r>
          </a:p>
        </p:txBody>
      </p:sp>
      <p:sp>
        <p:nvSpPr>
          <p:cNvPr id="6147" name="TextBox 2"/>
          <p:cNvSpPr txBox="1">
            <a:spLocks noChangeArrowheads="1"/>
          </p:cNvSpPr>
          <p:nvPr/>
        </p:nvSpPr>
        <p:spPr bwMode="auto">
          <a:xfrm>
            <a:off x="990600" y="2136774"/>
            <a:ext cx="10488386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defTabSz="4572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 smtClean="0">
                <a:solidFill>
                  <a:prstClr val="black"/>
                </a:solidFill>
                <a:latin typeface="Calibri"/>
              </a:rPr>
              <a:t>“The application of a person-centered service planning process.”</a:t>
            </a:r>
          </a:p>
          <a:p>
            <a:pPr lvl="1" defTabSz="4572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 smtClean="0">
                <a:solidFill>
                  <a:prstClr val="black"/>
                </a:solidFill>
                <a:latin typeface="Calibri"/>
              </a:rPr>
              <a:t>To really be person-centered, the consumer must be in charge, and this is where most MLTSS system fall short.</a:t>
            </a:r>
          </a:p>
          <a:p>
            <a:pPr defTabSz="4572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 smtClean="0">
                <a:solidFill>
                  <a:prstClr val="black"/>
                </a:solidFill>
                <a:latin typeface="Calibri"/>
              </a:rPr>
              <a:t>“[S]</a:t>
            </a:r>
            <a:r>
              <a:rPr lang="en-US" altLang="en-US" sz="2800" dirty="0" err="1" smtClean="0">
                <a:solidFill>
                  <a:prstClr val="black"/>
                </a:solidFill>
                <a:latin typeface="Calibri"/>
              </a:rPr>
              <a:t>tandardized</a:t>
            </a:r>
            <a:r>
              <a:rPr lang="en-US" altLang="en-US" sz="2800" dirty="0" smtClean="0">
                <a:solidFill>
                  <a:prstClr val="black"/>
                </a:solidFill>
                <a:latin typeface="Calibri"/>
              </a:rPr>
              <a:t> and validated assessment tool that reviews … physical, psychosocial, and functional needs and preferences.”</a:t>
            </a:r>
          </a:p>
          <a:p>
            <a:pPr lvl="1" defTabSz="4572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 smtClean="0">
                <a:solidFill>
                  <a:prstClr val="black"/>
                </a:solidFill>
                <a:latin typeface="Calibri"/>
              </a:rPr>
              <a:t>What will this be used for?  System should be transparent in how it allocates personal care hours.</a:t>
            </a:r>
            <a:endParaRPr lang="en-US" altLang="en-US" sz="1800" dirty="0">
              <a:solidFill>
                <a:prstClr val="black"/>
              </a:solidFill>
            </a:endParaRPr>
          </a:p>
        </p:txBody>
      </p:sp>
      <p:sp>
        <p:nvSpPr>
          <p:cNvPr id="6148" name="Title 1"/>
          <p:cNvSpPr txBox="1">
            <a:spLocks/>
          </p:cNvSpPr>
          <p:nvPr/>
        </p:nvSpPr>
        <p:spPr bwMode="auto">
          <a:xfrm>
            <a:off x="2119993" y="733487"/>
            <a:ext cx="8229600" cy="902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en-US" altLang="en-US" sz="360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464675" y="6462714"/>
            <a:ext cx="1066800" cy="365125"/>
          </a:xfrm>
        </p:spPr>
        <p:txBody>
          <a:bodyPr rtlCol="0"/>
          <a:lstStyle/>
          <a:p>
            <a:pPr>
              <a:defRPr/>
            </a:pPr>
            <a:r>
              <a:rPr lang="en-US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Gill Sans MT"/>
                <a:cs typeface="Gill Sans MT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52663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330200" y="850991"/>
            <a:ext cx="11148786" cy="1143000"/>
          </a:xfrm>
        </p:spPr>
        <p:txBody>
          <a:bodyPr/>
          <a:lstStyle/>
          <a:p>
            <a:pPr eaLnBrk="1" hangingPunct="1"/>
            <a:r>
              <a:rPr lang="en-US" altLang="en-US" b="1" dirty="0" smtClean="0"/>
              <a:t>Person-Centered Planning (cont.)</a:t>
            </a:r>
          </a:p>
        </p:txBody>
      </p:sp>
      <p:sp>
        <p:nvSpPr>
          <p:cNvPr id="6147" name="TextBox 2"/>
          <p:cNvSpPr txBox="1">
            <a:spLocks noChangeArrowheads="1"/>
          </p:cNvSpPr>
          <p:nvPr/>
        </p:nvSpPr>
        <p:spPr bwMode="auto">
          <a:xfrm>
            <a:off x="990600" y="2136774"/>
            <a:ext cx="10488386" cy="2850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defTabSz="4572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 smtClean="0">
                <a:solidFill>
                  <a:prstClr val="black"/>
                </a:solidFill>
                <a:latin typeface="Calibri"/>
              </a:rPr>
              <a:t>“The maximization of self-direction in service including education on how to use these self-directed options.”</a:t>
            </a:r>
          </a:p>
          <a:p>
            <a:pPr lvl="1" defTabSz="4572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 smtClean="0">
                <a:solidFill>
                  <a:prstClr val="black"/>
                </a:solidFill>
                <a:latin typeface="Calibri"/>
              </a:rPr>
              <a:t>How much discretion will the consumer have?  What does this mean in relation to provider networks?  How can the consumer be sure that the budget is adequate?</a:t>
            </a:r>
            <a:endParaRPr lang="en-US" altLang="en-US" sz="1800" dirty="0">
              <a:solidFill>
                <a:prstClr val="black"/>
              </a:solidFill>
            </a:endParaRPr>
          </a:p>
        </p:txBody>
      </p:sp>
      <p:sp>
        <p:nvSpPr>
          <p:cNvPr id="6148" name="Title 1"/>
          <p:cNvSpPr txBox="1">
            <a:spLocks/>
          </p:cNvSpPr>
          <p:nvPr/>
        </p:nvSpPr>
        <p:spPr bwMode="auto">
          <a:xfrm>
            <a:off x="2119993" y="733487"/>
            <a:ext cx="8229600" cy="902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en-US" altLang="en-US" sz="360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464675" y="6462714"/>
            <a:ext cx="1066800" cy="365125"/>
          </a:xfrm>
        </p:spPr>
        <p:txBody>
          <a:bodyPr rtlCol="0"/>
          <a:lstStyle/>
          <a:p>
            <a:pPr>
              <a:defRPr/>
            </a:pPr>
            <a:r>
              <a:rPr lang="en-US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Gill Sans MT"/>
                <a:cs typeface="Gill Sans MT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742497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330200" y="553793"/>
            <a:ext cx="11148786" cy="862884"/>
          </a:xfrm>
        </p:spPr>
        <p:txBody>
          <a:bodyPr/>
          <a:lstStyle/>
          <a:p>
            <a:pPr eaLnBrk="1" hangingPunct="1"/>
            <a:r>
              <a:rPr lang="en-US" altLang="en-US" b="1" dirty="0" smtClean="0"/>
              <a:t>Services and Supports Coordination</a:t>
            </a:r>
          </a:p>
        </p:txBody>
      </p:sp>
      <p:sp>
        <p:nvSpPr>
          <p:cNvPr id="6147" name="TextBox 2"/>
          <p:cNvSpPr txBox="1">
            <a:spLocks noChangeArrowheads="1"/>
          </p:cNvSpPr>
          <p:nvPr/>
        </p:nvSpPr>
        <p:spPr bwMode="auto">
          <a:xfrm>
            <a:off x="887569" y="1416677"/>
            <a:ext cx="10488386" cy="288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defTabSz="4572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 smtClean="0">
                <a:solidFill>
                  <a:prstClr val="black"/>
                </a:solidFill>
                <a:latin typeface="Calibri"/>
              </a:rPr>
              <a:t>“MLTSS vendors will be required to operate companion Medicare and Medicaid LTSS plans so that the full range of Medicaid and Medicare benefits are provided by the same health plan.”</a:t>
            </a:r>
          </a:p>
          <a:p>
            <a:pPr lvl="1" defTabSz="4572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solidFill>
                  <a:prstClr val="black"/>
                </a:solidFill>
                <a:latin typeface="Calibri"/>
              </a:rPr>
              <a:t>Medicare managed care is optional – many dual-eligible plans have had high-opt-out rates</a:t>
            </a:r>
            <a:r>
              <a:rPr lang="en-US" altLang="en-US" sz="2400" dirty="0" smtClean="0">
                <a:solidFill>
                  <a:prstClr val="black"/>
                </a:solidFill>
                <a:latin typeface="Calibri"/>
              </a:rPr>
              <a:t>.</a:t>
            </a:r>
            <a:endParaRPr lang="en-US" altLang="en-US" sz="280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148" name="Title 1"/>
          <p:cNvSpPr txBox="1">
            <a:spLocks/>
          </p:cNvSpPr>
          <p:nvPr/>
        </p:nvSpPr>
        <p:spPr bwMode="auto">
          <a:xfrm>
            <a:off x="2119993" y="733487"/>
            <a:ext cx="8229600" cy="902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en-US" altLang="en-US" sz="360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464675" y="6462714"/>
            <a:ext cx="1066800" cy="365125"/>
          </a:xfrm>
        </p:spPr>
        <p:txBody>
          <a:bodyPr rtlCol="0"/>
          <a:lstStyle/>
          <a:p>
            <a:pPr>
              <a:defRPr/>
            </a:pPr>
            <a:r>
              <a:rPr lang="en-US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Gill Sans MT"/>
                <a:cs typeface="Gill Sans MT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65015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330200" y="553793"/>
            <a:ext cx="11148786" cy="862884"/>
          </a:xfrm>
        </p:spPr>
        <p:txBody>
          <a:bodyPr/>
          <a:lstStyle/>
          <a:p>
            <a:pPr eaLnBrk="1" hangingPunct="1"/>
            <a:r>
              <a:rPr lang="en-US" altLang="en-US" b="1" dirty="0" smtClean="0"/>
              <a:t>Services and Supports Coordination (cont.)</a:t>
            </a:r>
          </a:p>
        </p:txBody>
      </p:sp>
      <p:sp>
        <p:nvSpPr>
          <p:cNvPr id="6147" name="TextBox 2"/>
          <p:cNvSpPr txBox="1">
            <a:spLocks noChangeArrowheads="1"/>
          </p:cNvSpPr>
          <p:nvPr/>
        </p:nvSpPr>
        <p:spPr bwMode="auto">
          <a:xfrm>
            <a:off x="887569" y="1416677"/>
            <a:ext cx="10488386" cy="4056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defTabSz="4572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solidFill>
                  <a:prstClr val="black"/>
                </a:solidFill>
                <a:latin typeface="Calibri"/>
              </a:rPr>
              <a:t>Financial incentives to discourage cost-shifting</a:t>
            </a:r>
            <a:r>
              <a:rPr lang="en-US" altLang="en-US" sz="2800" dirty="0" smtClean="0">
                <a:solidFill>
                  <a:prstClr val="black"/>
                </a:solidFill>
                <a:latin typeface="Calibri"/>
              </a:rPr>
              <a:t>.</a:t>
            </a:r>
          </a:p>
          <a:p>
            <a:pPr lvl="1" defTabSz="4572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 smtClean="0">
                <a:solidFill>
                  <a:prstClr val="black"/>
                </a:solidFill>
                <a:latin typeface="Calibri"/>
              </a:rPr>
              <a:t>Such as?</a:t>
            </a:r>
            <a:endParaRPr lang="en-US" altLang="en-US" sz="2400" dirty="0">
              <a:solidFill>
                <a:prstClr val="black"/>
              </a:solidFill>
              <a:latin typeface="Calibri"/>
            </a:endParaRPr>
          </a:p>
          <a:p>
            <a:pPr defTabSz="4572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 smtClean="0">
                <a:solidFill>
                  <a:prstClr val="black"/>
                </a:solidFill>
                <a:latin typeface="Calibri"/>
              </a:rPr>
              <a:t>“Additional supportive services appropriate to the target population.”</a:t>
            </a:r>
          </a:p>
          <a:p>
            <a:pPr lvl="1" defTabSz="4572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 smtClean="0">
                <a:solidFill>
                  <a:prstClr val="black"/>
                </a:solidFill>
                <a:latin typeface="Calibri"/>
              </a:rPr>
              <a:t>These services need to be specified, and reasonably available.</a:t>
            </a:r>
            <a:endParaRPr lang="en-US" altLang="en-US" dirty="0" smtClean="0">
              <a:solidFill>
                <a:prstClr val="black"/>
              </a:solidFill>
              <a:latin typeface="Calibri"/>
            </a:endParaRPr>
          </a:p>
          <a:p>
            <a:pPr defTabSz="4572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 smtClean="0">
                <a:solidFill>
                  <a:prstClr val="black"/>
                </a:solidFill>
                <a:latin typeface="Calibri"/>
              </a:rPr>
              <a:t>Use of service coordinators who will monitor consumer’s care and qualify of services that he or she is receiving.</a:t>
            </a:r>
          </a:p>
          <a:p>
            <a:pPr lvl="1" defTabSz="4572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 smtClean="0">
                <a:solidFill>
                  <a:prstClr val="black"/>
                </a:solidFill>
                <a:latin typeface="Calibri"/>
              </a:rPr>
              <a:t>But will this person be independent?</a:t>
            </a:r>
            <a:endParaRPr lang="en-US" altLang="en-US" sz="2400" dirty="0">
              <a:solidFill>
                <a:prstClr val="black"/>
              </a:solidFill>
            </a:endParaRPr>
          </a:p>
        </p:txBody>
      </p:sp>
      <p:sp>
        <p:nvSpPr>
          <p:cNvPr id="6148" name="Title 1"/>
          <p:cNvSpPr txBox="1">
            <a:spLocks/>
          </p:cNvSpPr>
          <p:nvPr/>
        </p:nvSpPr>
        <p:spPr bwMode="auto">
          <a:xfrm>
            <a:off x="2119993" y="733487"/>
            <a:ext cx="8229600" cy="902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en-US" altLang="en-US" sz="360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464675" y="6462714"/>
            <a:ext cx="1066800" cy="365125"/>
          </a:xfrm>
        </p:spPr>
        <p:txBody>
          <a:bodyPr rtlCol="0"/>
          <a:lstStyle/>
          <a:p>
            <a:pPr>
              <a:defRPr/>
            </a:pPr>
            <a:r>
              <a:rPr lang="en-US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Gill Sans MT"/>
                <a:cs typeface="Gill Sans MT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52385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330200" y="553793"/>
            <a:ext cx="11148786" cy="862884"/>
          </a:xfrm>
        </p:spPr>
        <p:txBody>
          <a:bodyPr/>
          <a:lstStyle/>
          <a:p>
            <a:pPr eaLnBrk="1" hangingPunct="1"/>
            <a:r>
              <a:rPr lang="en-US" altLang="en-US" b="1" dirty="0" smtClean="0"/>
              <a:t>Access to Qualified Providers</a:t>
            </a:r>
          </a:p>
        </p:txBody>
      </p:sp>
      <p:sp>
        <p:nvSpPr>
          <p:cNvPr id="6147" name="TextBox 2"/>
          <p:cNvSpPr txBox="1">
            <a:spLocks noChangeArrowheads="1"/>
          </p:cNvSpPr>
          <p:nvPr/>
        </p:nvSpPr>
        <p:spPr bwMode="auto">
          <a:xfrm>
            <a:off x="887569" y="1416677"/>
            <a:ext cx="10488386" cy="5176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defTabSz="4572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 smtClean="0">
                <a:solidFill>
                  <a:prstClr val="black"/>
                </a:solidFill>
                <a:latin typeface="Calibri"/>
              </a:rPr>
              <a:t>Access to providers, and network adequacy.</a:t>
            </a:r>
          </a:p>
          <a:p>
            <a:pPr lvl="1" defTabSz="4572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 smtClean="0">
                <a:solidFill>
                  <a:prstClr val="black"/>
                </a:solidFill>
                <a:latin typeface="Calibri"/>
              </a:rPr>
              <a:t>Difficult to measure and enforce this in a meaningful way.  Inadequate networks are recognizable after the fact.</a:t>
            </a:r>
            <a:endParaRPr lang="en-US" altLang="en-US" sz="2400" dirty="0">
              <a:solidFill>
                <a:prstClr val="black"/>
              </a:solidFill>
              <a:latin typeface="Calibri"/>
            </a:endParaRPr>
          </a:p>
          <a:p>
            <a:pPr defTabSz="4572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 smtClean="0">
                <a:solidFill>
                  <a:prstClr val="black"/>
                </a:solidFill>
                <a:latin typeface="Calibri"/>
              </a:rPr>
              <a:t>“Qualifications and credentialing”</a:t>
            </a:r>
          </a:p>
          <a:p>
            <a:pPr lvl="1" defTabSz="4572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 smtClean="0">
                <a:solidFill>
                  <a:prstClr val="black"/>
                </a:solidFill>
                <a:latin typeface="Calibri"/>
              </a:rPr>
              <a:t>Some questions as to how this is applied to MLTSS services.</a:t>
            </a:r>
            <a:endParaRPr lang="en-US" altLang="en-US" dirty="0" smtClean="0">
              <a:solidFill>
                <a:prstClr val="black"/>
              </a:solidFill>
              <a:latin typeface="Calibri"/>
            </a:endParaRPr>
          </a:p>
          <a:p>
            <a:pPr defTabSz="4572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 smtClean="0">
                <a:solidFill>
                  <a:prstClr val="black"/>
                </a:solidFill>
                <a:latin typeface="Calibri"/>
              </a:rPr>
              <a:t>Good to reference support for providers in transition to MLTSS.</a:t>
            </a:r>
          </a:p>
          <a:p>
            <a:pPr defTabSz="4572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 smtClean="0">
                <a:solidFill>
                  <a:prstClr val="black"/>
                </a:solidFill>
                <a:latin typeface="Calibri"/>
              </a:rPr>
              <a:t>Good also to reference continuity of care during transition to MLTSS, and for possibility for staying with out-of-network provider when provider supply within network is insufficient.</a:t>
            </a:r>
            <a:endParaRPr lang="en-US" altLang="en-US" sz="2400" dirty="0">
              <a:solidFill>
                <a:prstClr val="black"/>
              </a:solidFill>
            </a:endParaRPr>
          </a:p>
        </p:txBody>
      </p:sp>
      <p:sp>
        <p:nvSpPr>
          <p:cNvPr id="6148" name="Title 1"/>
          <p:cNvSpPr txBox="1">
            <a:spLocks/>
          </p:cNvSpPr>
          <p:nvPr/>
        </p:nvSpPr>
        <p:spPr bwMode="auto">
          <a:xfrm>
            <a:off x="2119993" y="733487"/>
            <a:ext cx="8229600" cy="902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en-US" altLang="en-US" sz="360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464675" y="6462714"/>
            <a:ext cx="1066800" cy="365125"/>
          </a:xfrm>
        </p:spPr>
        <p:txBody>
          <a:bodyPr rtlCol="0"/>
          <a:lstStyle/>
          <a:p>
            <a:pPr>
              <a:defRPr/>
            </a:pPr>
            <a:r>
              <a:rPr lang="en-US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Gill Sans MT"/>
                <a:cs typeface="Gill Sans MT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56025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54001" y="649288"/>
            <a:ext cx="11700932" cy="1143000"/>
          </a:xfrm>
        </p:spPr>
        <p:txBody>
          <a:bodyPr/>
          <a:lstStyle/>
          <a:p>
            <a:pPr eaLnBrk="1" hangingPunct="1"/>
            <a:r>
              <a:rPr lang="en-US" altLang="en-US" b="1" dirty="0" smtClean="0"/>
              <a:t>Emphasis on</a:t>
            </a:r>
            <a:br>
              <a:rPr lang="en-US" altLang="en-US" b="1" dirty="0" smtClean="0"/>
            </a:br>
            <a:r>
              <a:rPr lang="en-US" altLang="en-US" b="1" dirty="0" smtClean="0"/>
              <a:t>Home and Community-Based Services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464675" y="6462714"/>
            <a:ext cx="1066800" cy="365125"/>
          </a:xfrm>
        </p:spPr>
        <p:txBody>
          <a:bodyPr rtlCol="0"/>
          <a:lstStyle/>
          <a:p>
            <a:pPr>
              <a:defRPr/>
            </a:pP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Gill Sans MT"/>
                <a:cs typeface="Gill Sans MT"/>
              </a:rPr>
              <a:t>29</a:t>
            </a:r>
            <a:endParaRPr lang="en-US" sz="1400" dirty="0">
              <a:solidFill>
                <a:prstClr val="black">
                  <a:lumMod val="75000"/>
                  <a:lumOff val="25000"/>
                </a:prstClr>
              </a:solidFill>
              <a:latin typeface="Gill Sans MT"/>
              <a:cs typeface="Gill Sans M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9560" y="2171700"/>
            <a:ext cx="1066981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prstClr val="black"/>
                </a:solidFill>
              </a:rPr>
              <a:t>Very little detail provided.  There’s one three-sentence paragraph, and the last two sentences make little sense.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000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prstClr val="black"/>
                </a:solidFill>
              </a:rPr>
              <a:t>Should make sure that, </a:t>
            </a:r>
            <a:r>
              <a:rPr lang="en-US" sz="3000" i="1" dirty="0" smtClean="0">
                <a:solidFill>
                  <a:prstClr val="black"/>
                </a:solidFill>
              </a:rPr>
              <a:t>at a minimum</a:t>
            </a:r>
            <a:r>
              <a:rPr lang="en-US" sz="3000" dirty="0" smtClean="0">
                <a:solidFill>
                  <a:prstClr val="black"/>
                </a:solidFill>
              </a:rPr>
              <a:t>, services and slots from current waivers are retained.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prstClr val="black"/>
                </a:solidFill>
              </a:rPr>
              <a:t>What would make HCBS meaningful?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prstClr val="black"/>
                </a:solidFill>
              </a:rPr>
              <a:t>e.g., broad service package; ability to choose HCBS even if relatively more expensive; effective rebalancing provisions.</a:t>
            </a:r>
            <a:endParaRPr lang="en-US" sz="3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08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54001" y="649288"/>
            <a:ext cx="11700932" cy="1143000"/>
          </a:xfrm>
        </p:spPr>
        <p:txBody>
          <a:bodyPr/>
          <a:lstStyle/>
          <a:p>
            <a:pPr eaLnBrk="1" hangingPunct="1"/>
            <a:r>
              <a:rPr lang="en-US" altLang="en-US" b="1" dirty="0" smtClean="0"/>
              <a:t>Performance-Based Payment Incentives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464675" y="6462714"/>
            <a:ext cx="1066800" cy="365125"/>
          </a:xfrm>
        </p:spPr>
        <p:txBody>
          <a:bodyPr rtlCol="0"/>
          <a:lstStyle/>
          <a:p>
            <a:pPr>
              <a:defRPr/>
            </a:pP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Gill Sans MT"/>
                <a:cs typeface="Gill Sans MT"/>
              </a:rPr>
              <a:t>29</a:t>
            </a:r>
            <a:endParaRPr lang="en-US" sz="1400" dirty="0">
              <a:solidFill>
                <a:prstClr val="black">
                  <a:lumMod val="75000"/>
                  <a:lumOff val="25000"/>
                </a:prstClr>
              </a:solidFill>
              <a:latin typeface="Gill Sans MT"/>
              <a:cs typeface="Gill Sans M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9560" y="2171700"/>
            <a:ext cx="10669813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prstClr val="black"/>
                </a:solidFill>
              </a:rPr>
              <a:t>Payment structures should improve HCBS opportunities, incorporate person-centered service design, promote health, ensure efficiency,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000" dirty="0">
              <a:solidFill>
                <a:prstClr val="black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prstClr val="black"/>
                </a:solidFill>
              </a:rPr>
              <a:t>These are admirable goals, but it’s unclear how to structure payment this way.  As always, financial incentives are subject to gaming and unintended consequences.</a:t>
            </a:r>
            <a:endParaRPr lang="en-US" sz="3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48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54001" y="649288"/>
            <a:ext cx="11700932" cy="1143000"/>
          </a:xfrm>
        </p:spPr>
        <p:txBody>
          <a:bodyPr/>
          <a:lstStyle/>
          <a:p>
            <a:pPr eaLnBrk="1" hangingPunct="1"/>
            <a:r>
              <a:rPr lang="en-US" altLang="en-US" b="1" dirty="0" smtClean="0"/>
              <a:t>Participant Education and Enrollment Supports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464675" y="6462714"/>
            <a:ext cx="1066800" cy="365125"/>
          </a:xfrm>
        </p:spPr>
        <p:txBody>
          <a:bodyPr rtlCol="0"/>
          <a:lstStyle/>
          <a:p>
            <a:pPr>
              <a:defRPr/>
            </a:pP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Gill Sans MT"/>
                <a:cs typeface="Gill Sans MT"/>
              </a:rPr>
              <a:t>29</a:t>
            </a:r>
            <a:endParaRPr lang="en-US" sz="1400" dirty="0">
              <a:solidFill>
                <a:prstClr val="black">
                  <a:lumMod val="75000"/>
                  <a:lumOff val="25000"/>
                </a:prstClr>
              </a:solidFill>
              <a:latin typeface="Gill Sans MT"/>
              <a:cs typeface="Gill Sans M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9560" y="2171700"/>
            <a:ext cx="1066981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prstClr val="black"/>
                </a:solidFill>
              </a:rPr>
              <a:t>Conflict-free choice counseling, and “[e]</a:t>
            </a:r>
            <a:r>
              <a:rPr lang="en-US" sz="3000" dirty="0" err="1" smtClean="0">
                <a:solidFill>
                  <a:prstClr val="black"/>
                </a:solidFill>
              </a:rPr>
              <a:t>nrollment</a:t>
            </a:r>
            <a:r>
              <a:rPr lang="en-US" sz="3000" dirty="0" smtClean="0">
                <a:solidFill>
                  <a:prstClr val="black"/>
                </a:solidFill>
              </a:rPr>
              <a:t> and disenrollment independent of the vendors.”  -- these are good.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000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prstClr val="black"/>
                </a:solidFill>
              </a:rPr>
              <a:t>Advocacy and ombudsman services.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prstClr val="black"/>
                </a:solidFill>
              </a:rPr>
              <a:t>Need funding and freedom – proposed federal regulations would prohibit ombudsman programs from representing in appeals.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62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54001" y="649288"/>
            <a:ext cx="11700932" cy="1143000"/>
          </a:xfrm>
        </p:spPr>
        <p:txBody>
          <a:bodyPr/>
          <a:lstStyle/>
          <a:p>
            <a:pPr eaLnBrk="1" hangingPunct="1"/>
            <a:r>
              <a:rPr lang="en-US" altLang="en-US" b="1" dirty="0" smtClean="0"/>
              <a:t>Participant Education</a:t>
            </a:r>
            <a:br>
              <a:rPr lang="en-US" altLang="en-US" b="1" dirty="0" smtClean="0"/>
            </a:br>
            <a:r>
              <a:rPr lang="en-US" altLang="en-US" b="1" dirty="0" smtClean="0"/>
              <a:t>and Enrollment Supports (cont.)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464675" y="6462714"/>
            <a:ext cx="1066800" cy="365125"/>
          </a:xfrm>
        </p:spPr>
        <p:txBody>
          <a:bodyPr rtlCol="0"/>
          <a:lstStyle/>
          <a:p>
            <a:pPr>
              <a:defRPr/>
            </a:pP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Gill Sans MT"/>
                <a:cs typeface="Gill Sans MT"/>
              </a:rPr>
              <a:t>29</a:t>
            </a:r>
            <a:endParaRPr lang="en-US" sz="1400" dirty="0">
              <a:solidFill>
                <a:prstClr val="black">
                  <a:lumMod val="75000"/>
                  <a:lumOff val="25000"/>
                </a:prstClr>
              </a:solidFill>
              <a:latin typeface="Gill Sans MT"/>
              <a:cs typeface="Gill Sans M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9560" y="2171700"/>
            <a:ext cx="1066981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prstClr val="black"/>
                </a:solidFill>
              </a:rPr>
              <a:t>Choice of </a:t>
            </a:r>
            <a:r>
              <a:rPr lang="en-US" sz="3000" dirty="0" err="1" smtClean="0">
                <a:solidFill>
                  <a:prstClr val="black"/>
                </a:solidFill>
              </a:rPr>
              <a:t>plan,and</a:t>
            </a:r>
            <a:r>
              <a:rPr lang="en-US" sz="3000" dirty="0" smtClean="0">
                <a:solidFill>
                  <a:prstClr val="black"/>
                </a:solidFill>
              </a:rPr>
              <a:t> “sufficient” advance notice of enrollment.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prstClr val="black"/>
                </a:solidFill>
              </a:rPr>
              <a:t>Better consumer protections would be voluntary enrollment (very unlikely) or at least: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prstClr val="black"/>
                </a:solidFill>
              </a:rPr>
              <a:t>Reasonable standards to excuse a consumer from managed care, and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prstClr val="black"/>
                </a:solidFill>
              </a:rPr>
              <a:t>Increased ability to change plans for cause.</a:t>
            </a:r>
            <a:endParaRPr lang="en-US" sz="3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60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32214" y="0"/>
            <a:ext cx="7721569" cy="7058723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A5B923-4FDB-48D7-98D1-852CABC4F107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0224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54001" y="649288"/>
            <a:ext cx="11700932" cy="1143000"/>
          </a:xfrm>
        </p:spPr>
        <p:txBody>
          <a:bodyPr/>
          <a:lstStyle/>
          <a:p>
            <a:pPr eaLnBrk="1" hangingPunct="1"/>
            <a:r>
              <a:rPr lang="en-US" altLang="en-US" b="1" dirty="0" smtClean="0"/>
              <a:t>Preventive Services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464675" y="6462714"/>
            <a:ext cx="1066800" cy="365125"/>
          </a:xfrm>
        </p:spPr>
        <p:txBody>
          <a:bodyPr rtlCol="0"/>
          <a:lstStyle/>
          <a:p>
            <a:pPr>
              <a:defRPr/>
            </a:pP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Gill Sans MT"/>
                <a:cs typeface="Gill Sans MT"/>
              </a:rPr>
              <a:t>29</a:t>
            </a:r>
            <a:endParaRPr lang="en-US" sz="1400" dirty="0">
              <a:solidFill>
                <a:prstClr val="black">
                  <a:lumMod val="75000"/>
                  <a:lumOff val="25000"/>
                </a:prstClr>
              </a:solidFill>
              <a:latin typeface="Gill Sans MT"/>
              <a:cs typeface="Gill Sans M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9560" y="2171700"/>
            <a:ext cx="1066981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prstClr val="black"/>
                </a:solidFill>
              </a:rPr>
              <a:t>Given that most enrollees will be dual-eligible, this seems to be mostly a matter of Medicare policy.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000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prstClr val="black"/>
                </a:solidFill>
              </a:rPr>
              <a:t>“The existing Medicare preventive services will be </a:t>
            </a:r>
            <a:r>
              <a:rPr lang="en-US" sz="3000" dirty="0" err="1" smtClean="0">
                <a:solidFill>
                  <a:prstClr val="black"/>
                </a:solidFill>
              </a:rPr>
              <a:t>intergrated</a:t>
            </a:r>
            <a:r>
              <a:rPr lang="en-US" sz="3000" dirty="0" smtClean="0">
                <a:solidFill>
                  <a:prstClr val="black"/>
                </a:solidFill>
              </a:rPr>
              <a:t> or expanded into the Medicaid program and LTSS.”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000" i="1" dirty="0" smtClean="0">
                <a:solidFill>
                  <a:prstClr val="black"/>
                </a:solidFill>
              </a:rPr>
              <a:t>What does this mean?</a:t>
            </a:r>
            <a:endParaRPr lang="en-US" sz="3000" i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354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54001" y="649288"/>
            <a:ext cx="11700932" cy="1143000"/>
          </a:xfrm>
        </p:spPr>
        <p:txBody>
          <a:bodyPr/>
          <a:lstStyle/>
          <a:p>
            <a:pPr eaLnBrk="1" hangingPunct="1"/>
            <a:r>
              <a:rPr lang="en-US" altLang="en-US" b="1" dirty="0" smtClean="0"/>
              <a:t>Participant Protections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464675" y="6462714"/>
            <a:ext cx="1066800" cy="365125"/>
          </a:xfrm>
        </p:spPr>
        <p:txBody>
          <a:bodyPr rtlCol="0"/>
          <a:lstStyle/>
          <a:p>
            <a:pPr>
              <a:defRPr/>
            </a:pP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Gill Sans MT"/>
                <a:cs typeface="Gill Sans MT"/>
              </a:rPr>
              <a:t>29</a:t>
            </a:r>
            <a:endParaRPr lang="en-US" sz="1400" dirty="0">
              <a:solidFill>
                <a:prstClr val="black">
                  <a:lumMod val="75000"/>
                  <a:lumOff val="25000"/>
                </a:prstClr>
              </a:solidFill>
              <a:latin typeface="Gill Sans MT"/>
              <a:cs typeface="Gill Sans M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9560" y="2171700"/>
            <a:ext cx="1066981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prstClr val="black"/>
                </a:solidFill>
              </a:rPr>
              <a:t>Almost no detail here – vague references to coordination with APS, and “a comprehensive grievance and appeals process.”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000" dirty="0">
              <a:solidFill>
                <a:prstClr val="black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prstClr val="black"/>
                </a:solidFill>
              </a:rPr>
              <a:t>One issue is the ability to appeal service plans.</a:t>
            </a:r>
            <a:endParaRPr lang="en-US" sz="3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14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54001" y="649288"/>
            <a:ext cx="11700932" cy="715873"/>
          </a:xfrm>
        </p:spPr>
        <p:txBody>
          <a:bodyPr/>
          <a:lstStyle/>
          <a:p>
            <a:pPr eaLnBrk="1" hangingPunct="1"/>
            <a:r>
              <a:rPr lang="en-US" altLang="en-US" b="1" dirty="0" smtClean="0"/>
              <a:t>Quality and Outcomes-Based Focus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464675" y="6462714"/>
            <a:ext cx="1066800" cy="365125"/>
          </a:xfrm>
        </p:spPr>
        <p:txBody>
          <a:bodyPr rtlCol="0"/>
          <a:lstStyle/>
          <a:p>
            <a:pPr>
              <a:defRPr/>
            </a:pP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Gill Sans MT"/>
                <a:cs typeface="Gill Sans MT"/>
              </a:rPr>
              <a:t>29</a:t>
            </a:r>
            <a:endParaRPr lang="en-US" sz="1400" dirty="0">
              <a:solidFill>
                <a:prstClr val="black">
                  <a:lumMod val="75000"/>
                  <a:lumOff val="25000"/>
                </a:prstClr>
              </a:solidFill>
              <a:latin typeface="Gill Sans MT"/>
              <a:cs typeface="Gill Sans M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9560" y="2171700"/>
            <a:ext cx="1066981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prstClr val="black"/>
                </a:solidFill>
              </a:rPr>
              <a:t>Supposed to address five areas: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prstClr val="black"/>
                </a:solidFill>
              </a:rPr>
              <a:t>Quality of life.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prstClr val="black"/>
                </a:solidFill>
              </a:rPr>
              <a:t>Consumer experience and satisfaction (references person-level encounter data).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prstClr val="black"/>
                </a:solidFill>
              </a:rPr>
              <a:t>Health/service outcome.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prstClr val="black"/>
                </a:solidFill>
              </a:rPr>
              <a:t>Community integration.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prstClr val="black"/>
                </a:solidFill>
              </a:rPr>
              <a:t>Rebalancing</a:t>
            </a:r>
            <a:r>
              <a:rPr lang="en-US" sz="3000" dirty="0" smtClean="0">
                <a:solidFill>
                  <a:prstClr val="black"/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000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prstClr val="black"/>
                </a:solidFill>
              </a:rPr>
              <a:t>Danger is that the data has no real-world impact.</a:t>
            </a:r>
            <a:endParaRPr lang="en-US" sz="3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19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54001" y="649288"/>
            <a:ext cx="11700932" cy="715873"/>
          </a:xfrm>
        </p:spPr>
        <p:txBody>
          <a:bodyPr/>
          <a:lstStyle/>
          <a:p>
            <a:pPr eaLnBrk="1" hangingPunct="1"/>
            <a:r>
              <a:rPr lang="en-US" altLang="en-US" b="1" dirty="0" smtClean="0"/>
              <a:t>Request for Stakeholder Input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464675" y="6462714"/>
            <a:ext cx="1066800" cy="365125"/>
          </a:xfrm>
        </p:spPr>
        <p:txBody>
          <a:bodyPr rtlCol="0"/>
          <a:lstStyle/>
          <a:p>
            <a:pPr>
              <a:defRPr/>
            </a:pP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Gill Sans MT"/>
                <a:cs typeface="Gill Sans MT"/>
              </a:rPr>
              <a:t>29</a:t>
            </a:r>
            <a:endParaRPr lang="en-US" sz="1400" dirty="0">
              <a:solidFill>
                <a:prstClr val="black">
                  <a:lumMod val="75000"/>
                  <a:lumOff val="25000"/>
                </a:prstClr>
              </a:solidFill>
              <a:latin typeface="Gill Sans MT"/>
              <a:cs typeface="Gill Sans M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9560" y="2171700"/>
            <a:ext cx="1066981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prstClr val="black"/>
                </a:solidFill>
              </a:rPr>
              <a:t>Program Design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prstClr val="black"/>
                </a:solidFill>
              </a:rPr>
              <a:t>Planning Phases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prstClr val="black"/>
                </a:solidFill>
              </a:rPr>
              <a:t>Implementation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prstClr val="black"/>
                </a:solidFill>
              </a:rPr>
              <a:t>Oversight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prstClr val="black"/>
                </a:solidFill>
              </a:rPr>
              <a:t>Quality</a:t>
            </a:r>
            <a:endParaRPr lang="en-US" sz="3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2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54001" y="649288"/>
            <a:ext cx="11700932" cy="715873"/>
          </a:xfrm>
        </p:spPr>
        <p:txBody>
          <a:bodyPr/>
          <a:lstStyle/>
          <a:p>
            <a:pPr eaLnBrk="1" hangingPunct="1"/>
            <a:r>
              <a:rPr lang="en-US" altLang="en-US" b="1" dirty="0" smtClean="0"/>
              <a:t>Justice in Aging Would Be Happy to Help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464675" y="6462714"/>
            <a:ext cx="1066800" cy="365125"/>
          </a:xfrm>
        </p:spPr>
        <p:txBody>
          <a:bodyPr rtlCol="0"/>
          <a:lstStyle/>
          <a:p>
            <a:pPr>
              <a:defRPr/>
            </a:pP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Gill Sans MT"/>
                <a:cs typeface="Gill Sans MT"/>
              </a:rPr>
              <a:t>29</a:t>
            </a:r>
            <a:endParaRPr lang="en-US" sz="1400" dirty="0">
              <a:solidFill>
                <a:prstClr val="black">
                  <a:lumMod val="75000"/>
                  <a:lumOff val="25000"/>
                </a:prstClr>
              </a:solidFill>
              <a:latin typeface="Gill Sans MT"/>
              <a:cs typeface="Gill Sans M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9560" y="2171700"/>
            <a:ext cx="10669813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prstClr val="black"/>
                </a:solidFill>
              </a:rPr>
              <a:t>On-going project to work with state advocates.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000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prstClr val="black"/>
                </a:solidFill>
              </a:rPr>
              <a:t>Justice in Aging on-line resources: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000" dirty="0">
              <a:solidFill>
                <a:prstClr val="black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prstClr val="black"/>
                </a:solidFill>
              </a:rPr>
              <a:t>On-Line Library to MLTSS Contracts.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000" dirty="0">
              <a:solidFill>
                <a:prstClr val="black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prstClr val="black"/>
                </a:solidFill>
              </a:rPr>
              <a:t>MLTSS Toolkit.</a:t>
            </a:r>
            <a:endParaRPr lang="en-US" sz="3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71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54001" y="649288"/>
            <a:ext cx="11700932" cy="715873"/>
          </a:xfrm>
        </p:spPr>
        <p:txBody>
          <a:bodyPr/>
          <a:lstStyle/>
          <a:p>
            <a:pPr eaLnBrk="1" hangingPunct="1"/>
            <a:r>
              <a:rPr lang="en-US" altLang="en-US" b="1" dirty="0" smtClean="0"/>
              <a:t>Suggestions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464675" y="6462714"/>
            <a:ext cx="1066800" cy="365125"/>
          </a:xfrm>
        </p:spPr>
        <p:txBody>
          <a:bodyPr rtlCol="0"/>
          <a:lstStyle/>
          <a:p>
            <a:pPr>
              <a:defRPr/>
            </a:pP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Gill Sans MT"/>
                <a:cs typeface="Gill Sans MT"/>
              </a:rPr>
              <a:t>29</a:t>
            </a:r>
            <a:endParaRPr lang="en-US" sz="1400" dirty="0">
              <a:solidFill>
                <a:prstClr val="black">
                  <a:lumMod val="75000"/>
                  <a:lumOff val="25000"/>
                </a:prstClr>
              </a:solidFill>
              <a:latin typeface="Gill Sans MT"/>
              <a:cs typeface="Gill Sans M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9560" y="2171700"/>
            <a:ext cx="10669813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prstClr val="black"/>
                </a:solidFill>
              </a:rPr>
              <a:t>Be as specific as possible – do the state’s work for it, as possible.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prstClr val="black"/>
                </a:solidFill>
              </a:rPr>
              <a:t>Refer to existing models from proposed federal regulations and/or other states’ programs.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prstClr val="black"/>
                </a:solidFill>
              </a:rPr>
              <a:t>Don’t be bought off by vague promises or flowery, unenforceable language.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prstClr val="black"/>
                </a:solidFill>
              </a:rPr>
              <a:t>Also don’t rely too heavily on performance measures; question as to how they might have a real-world impact.</a:t>
            </a:r>
            <a:endParaRPr lang="en-US" sz="3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9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Box 2"/>
          <p:cNvSpPr txBox="1">
            <a:spLocks noChangeArrowheads="1"/>
          </p:cNvSpPr>
          <p:nvPr/>
        </p:nvSpPr>
        <p:spPr bwMode="auto">
          <a:xfrm>
            <a:off x="2754313" y="2938642"/>
            <a:ext cx="7405687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defTabSz="4572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 dirty="0">
                <a:solidFill>
                  <a:srgbClr val="262626"/>
                </a:solidFill>
                <a:latin typeface="Gill Sans MT" panose="020B0502020104020203" pitchFamily="34" charset="0"/>
              </a:rPr>
              <a:t>Thank </a:t>
            </a:r>
            <a:r>
              <a:rPr lang="en-US" altLang="en-US" sz="2800" dirty="0" smtClean="0">
                <a:solidFill>
                  <a:srgbClr val="262626"/>
                </a:solidFill>
                <a:latin typeface="Gill Sans MT" panose="020B0502020104020203" pitchFamily="34" charset="0"/>
              </a:rPr>
              <a:t>you</a:t>
            </a:r>
          </a:p>
          <a:p>
            <a:pPr algn="ctr" defTabSz="45720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800" dirty="0">
              <a:solidFill>
                <a:srgbClr val="262626"/>
              </a:solidFill>
              <a:latin typeface="Gill Sans MT" panose="020B0502020104020203" pitchFamily="34" charset="0"/>
            </a:endParaRPr>
          </a:p>
          <a:p>
            <a:pPr algn="ctr" defTabSz="4572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 dirty="0" smtClean="0">
                <a:solidFill>
                  <a:srgbClr val="262626"/>
                </a:solidFill>
                <a:latin typeface="Gill Sans MT" panose="020B0502020104020203" pitchFamily="34" charset="0"/>
              </a:rPr>
              <a:t> </a:t>
            </a:r>
          </a:p>
          <a:p>
            <a:pPr algn="ctr" defTabSz="4572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 dirty="0" smtClean="0">
                <a:solidFill>
                  <a:srgbClr val="262626"/>
                </a:solidFill>
                <a:latin typeface="Gill Sans MT" panose="020B0502020104020203" pitchFamily="34" charset="0"/>
              </a:rPr>
              <a:t>Eric Carlson, </a:t>
            </a:r>
            <a:r>
              <a:rPr lang="en-US" altLang="en-US" sz="2800" dirty="0" smtClean="0">
                <a:solidFill>
                  <a:srgbClr val="262626"/>
                </a:solidFill>
                <a:latin typeface="Gill Sans MT" panose="020B0502020104020203" pitchFamily="34" charset="0"/>
                <a:hlinkClick r:id="rId4"/>
              </a:rPr>
              <a:t>ecarlson@justiceinaging.org</a:t>
            </a:r>
            <a:r>
              <a:rPr lang="en-US" altLang="en-US" sz="2800" dirty="0" smtClean="0">
                <a:solidFill>
                  <a:srgbClr val="262626"/>
                </a:solidFill>
                <a:latin typeface="Gill Sans MT" panose="020B0502020104020203" pitchFamily="34" charset="0"/>
              </a:rPr>
              <a:t> </a:t>
            </a:r>
          </a:p>
          <a:p>
            <a:pPr algn="ctr" defTabSz="45720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800" dirty="0">
              <a:solidFill>
                <a:srgbClr val="262626"/>
              </a:solidFill>
              <a:latin typeface="Gill Sans MT" panose="020B0502020104020203" pitchFamily="34" charset="0"/>
            </a:endParaRPr>
          </a:p>
          <a:p>
            <a:pPr algn="ctr" defTabSz="45720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800" dirty="0" smtClean="0">
              <a:solidFill>
                <a:srgbClr val="262626"/>
              </a:solidFill>
              <a:latin typeface="Gill Sans MT" panose="020B0502020104020203" pitchFamily="34" charset="0"/>
            </a:endParaRPr>
          </a:p>
          <a:p>
            <a:pPr algn="ctr" defTabSz="45720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800" dirty="0">
              <a:solidFill>
                <a:srgbClr val="262626"/>
              </a:solidFill>
              <a:latin typeface="Gill Sans MT" panose="020B0502020104020203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A5B923-4FDB-48D7-98D1-852CABC4F107}" type="slidenum">
              <a:rPr lang="en-US" altLang="en-US"/>
              <a:pPr>
                <a:defRPr/>
              </a:pPr>
              <a:t>26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4912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444F7C-D6F1-42F0-B3E7-70B706F74B83}" type="slidenum">
              <a:rPr lang="en-US" altLang="en-US" smtClean="0"/>
              <a:pPr>
                <a:defRPr/>
              </a:pPr>
              <a:t>27</a:t>
            </a:fld>
            <a:endParaRPr lang="en-US" alt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2237" y="545937"/>
            <a:ext cx="5945363" cy="3388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705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444F7C-D6F1-42F0-B3E7-70B706F74B83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8300" y="571500"/>
            <a:ext cx="5829300" cy="754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50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546100" y="2055814"/>
            <a:ext cx="10502900" cy="1069975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262626"/>
                </a:solidFill>
              </a:rPr>
              <a:t>Pennsylvania’s MLTSS Proposal:</a:t>
            </a:r>
            <a:br>
              <a:rPr lang="en-US" altLang="en-US" dirty="0" smtClean="0">
                <a:solidFill>
                  <a:srgbClr val="262626"/>
                </a:solidFill>
              </a:rPr>
            </a:br>
            <a:r>
              <a:rPr lang="en-US" altLang="en-US" dirty="0" smtClean="0">
                <a:solidFill>
                  <a:srgbClr val="262626"/>
                </a:solidFill>
              </a:rPr>
              <a:t>Key Considerations for Advocates</a:t>
            </a:r>
          </a:p>
        </p:txBody>
      </p:sp>
      <p:sp>
        <p:nvSpPr>
          <p:cNvPr id="4099" name="TextBox 3"/>
          <p:cNvSpPr txBox="1">
            <a:spLocks noChangeArrowheads="1"/>
          </p:cNvSpPr>
          <p:nvPr/>
        </p:nvSpPr>
        <p:spPr bwMode="auto">
          <a:xfrm>
            <a:off x="3938589" y="5267325"/>
            <a:ext cx="4010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defTabSz="4572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000" dirty="0" smtClean="0">
                <a:solidFill>
                  <a:srgbClr val="262626"/>
                </a:solidFill>
                <a:latin typeface="+mj-lt"/>
              </a:rPr>
              <a:t>June 30, 2015</a:t>
            </a:r>
            <a:endParaRPr lang="en-US" altLang="en-US" sz="2000" dirty="0">
              <a:solidFill>
                <a:srgbClr val="262626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25887" y="3910481"/>
            <a:ext cx="1888659" cy="95410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en-US" sz="28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+mj-lt"/>
                <a:ea typeface="MS PGothic" panose="020B0600070205080204" pitchFamily="34" charset="-128"/>
                <a:cs typeface="Gill Sans MT"/>
              </a:rPr>
              <a:t>Eric Carlson</a:t>
            </a:r>
          </a:p>
          <a:p>
            <a:pPr defTabSz="457200">
              <a:defRPr/>
            </a:pPr>
            <a:endParaRPr lang="en-US" sz="2800" dirty="0">
              <a:solidFill>
                <a:prstClr val="black">
                  <a:lumMod val="85000"/>
                  <a:lumOff val="15000"/>
                </a:prstClr>
              </a:solidFill>
              <a:latin typeface="+mj-lt"/>
              <a:ea typeface="MS PGothic" panose="020B0600070205080204" pitchFamily="34" charset="-128"/>
              <a:cs typeface="Gill Sans M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3BF0B1-76B5-4C4C-A263-04C5ECED83B0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58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A5B923-4FDB-48D7-98D1-852CABC4F107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007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310243" y="649288"/>
            <a:ext cx="11723914" cy="1143000"/>
          </a:xfrm>
        </p:spPr>
        <p:txBody>
          <a:bodyPr/>
          <a:lstStyle/>
          <a:p>
            <a:pPr eaLnBrk="1" hangingPunct="1"/>
            <a:r>
              <a:rPr lang="en-US" altLang="en-US" b="1" dirty="0" smtClean="0"/>
              <a:t>A Rush Towards MLTSS</a:t>
            </a:r>
            <a:endParaRPr lang="en-US" altLang="en-US" b="1" i="1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464675" y="6462714"/>
            <a:ext cx="1066800" cy="365125"/>
          </a:xfrm>
        </p:spPr>
        <p:txBody>
          <a:bodyPr rtlCol="0"/>
          <a:lstStyle/>
          <a:p>
            <a:pPr>
              <a:defRPr/>
            </a:pPr>
            <a:r>
              <a:rPr lang="en-US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Gill Sans MT"/>
                <a:cs typeface="Gill Sans MT"/>
              </a:rPr>
              <a:t>6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98072" y="1792288"/>
            <a:ext cx="11136085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prstClr val="black"/>
                </a:solidFill>
              </a:rPr>
              <a:t>PA’s Discussion Document cites 22 states (including PA) that already have MLTSS.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600" dirty="0" smtClean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prstClr val="black"/>
                </a:solidFill>
              </a:rPr>
              <a:t>Number may be higher – NASUAD Integration Tracker lists 26 states.</a:t>
            </a:r>
            <a:endParaRPr lang="en-US" sz="2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95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310243" y="649288"/>
            <a:ext cx="11723914" cy="1143000"/>
          </a:xfrm>
        </p:spPr>
        <p:txBody>
          <a:bodyPr/>
          <a:lstStyle/>
          <a:p>
            <a:pPr eaLnBrk="1" hangingPunct="1"/>
            <a:r>
              <a:rPr lang="en-US" altLang="en-US" b="1" dirty="0" smtClean="0"/>
              <a:t>Is the Move to MLTSS Evidence-Based?</a:t>
            </a:r>
            <a:endParaRPr lang="en-US" altLang="en-US" b="1" i="1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464675" y="6462714"/>
            <a:ext cx="1066800" cy="365125"/>
          </a:xfrm>
        </p:spPr>
        <p:txBody>
          <a:bodyPr rtlCol="0"/>
          <a:lstStyle/>
          <a:p>
            <a:pPr>
              <a:defRPr/>
            </a:pPr>
            <a:r>
              <a:rPr lang="en-US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Gill Sans MT"/>
                <a:cs typeface="Gill Sans MT"/>
              </a:rPr>
              <a:t>6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98072" y="1792288"/>
            <a:ext cx="1113608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 smtClean="0"/>
              <a:t>Q. Where is the empirical evidence supporting MLTSS?  Many of the arguments still are relatively theoretical, but CMS still seems to be strongly in favor of Medicaid managed care.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600" dirty="0" smtClean="0"/>
              <a:t>Resisting the move to managed care is not necessarily impossible, but it likely would be difficult.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600" dirty="0" smtClean="0"/>
              <a:t>One issue is the growing political influence of health plans.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6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600" dirty="0" smtClean="0"/>
              <a:t>Systems frequently carve-out DD/ID populations, due to separate service system and/or political pressure.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84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310243" y="649288"/>
            <a:ext cx="11723914" cy="1143000"/>
          </a:xfrm>
        </p:spPr>
        <p:txBody>
          <a:bodyPr/>
          <a:lstStyle/>
          <a:p>
            <a:pPr eaLnBrk="1" hangingPunct="1"/>
            <a:r>
              <a:rPr lang="en-US" altLang="en-US" b="1" dirty="0" smtClean="0"/>
              <a:t>Questioning the Rationale</a:t>
            </a:r>
            <a:br>
              <a:rPr lang="en-US" altLang="en-US" b="1" dirty="0" smtClean="0"/>
            </a:br>
            <a:r>
              <a:rPr lang="en-US" altLang="en-US" b="1" dirty="0" smtClean="0"/>
              <a:t>for Moving to MLTSS</a:t>
            </a:r>
            <a:endParaRPr lang="en-US" altLang="en-US" b="1" i="1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464675" y="6462714"/>
            <a:ext cx="1066800" cy="365125"/>
          </a:xfrm>
        </p:spPr>
        <p:txBody>
          <a:bodyPr rtlCol="0"/>
          <a:lstStyle/>
          <a:p>
            <a:pPr>
              <a:defRPr/>
            </a:pPr>
            <a:r>
              <a:rPr lang="en-US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Gill Sans MT"/>
                <a:cs typeface="Gill Sans MT"/>
              </a:rPr>
              <a:t>6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98072" y="1792288"/>
            <a:ext cx="1113608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prstClr val="black"/>
                </a:solidFill>
              </a:rPr>
              <a:t>Shouldn’t there be some real evidence at this point?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600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prstClr val="black"/>
                </a:solidFill>
              </a:rPr>
              <a:t>The fact that states are moving to MLTSS, is not equivalent to a finding that MLTSS is working as promised.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600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prstClr val="black"/>
                </a:solidFill>
              </a:rPr>
              <a:t>State should be expected to produce some data to support its proposal.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600" dirty="0">
              <a:solidFill>
                <a:prstClr val="black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Recent data has shown relatively poor performance by dual-integration programs.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258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1629295" y="850991"/>
            <a:ext cx="8559733" cy="1143000"/>
          </a:xfrm>
        </p:spPr>
        <p:txBody>
          <a:bodyPr/>
          <a:lstStyle/>
          <a:p>
            <a:pPr eaLnBrk="1" hangingPunct="1"/>
            <a:r>
              <a:rPr lang="en-US" altLang="en-US" b="1" dirty="0" smtClean="0"/>
              <a:t>In General, More Specificity</a:t>
            </a:r>
            <a:br>
              <a:rPr lang="en-US" altLang="en-US" b="1" dirty="0" smtClean="0"/>
            </a:br>
            <a:r>
              <a:rPr lang="en-US" altLang="en-US" b="1" dirty="0" smtClean="0"/>
              <a:t>Is Needed</a:t>
            </a:r>
          </a:p>
        </p:txBody>
      </p:sp>
      <p:sp>
        <p:nvSpPr>
          <p:cNvPr id="6147" name="TextBox 2"/>
          <p:cNvSpPr txBox="1">
            <a:spLocks noChangeArrowheads="1"/>
          </p:cNvSpPr>
          <p:nvPr/>
        </p:nvSpPr>
        <p:spPr bwMode="auto">
          <a:xfrm>
            <a:off x="990600" y="2136774"/>
            <a:ext cx="10488386" cy="2332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defTabSz="4572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 smtClean="0">
                <a:solidFill>
                  <a:prstClr val="black"/>
                </a:solidFill>
                <a:latin typeface="+mj-lt"/>
              </a:rPr>
              <a:t>There’s obviously nothing wrong with rebalancing, person-centered services, etc.</a:t>
            </a:r>
          </a:p>
          <a:p>
            <a:pPr lvl="1" defTabSz="4572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 smtClean="0">
                <a:solidFill>
                  <a:prstClr val="black"/>
                </a:solidFill>
                <a:latin typeface="+mj-lt"/>
              </a:rPr>
              <a:t>But how can we be sure that the MLTSS system actually will produce the desired results?</a:t>
            </a:r>
            <a:endParaRPr lang="en-US" altLang="en-US" sz="1800" dirty="0">
              <a:solidFill>
                <a:prstClr val="black"/>
              </a:solidFill>
            </a:endParaRPr>
          </a:p>
        </p:txBody>
      </p:sp>
      <p:sp>
        <p:nvSpPr>
          <p:cNvPr id="6148" name="Title 1"/>
          <p:cNvSpPr txBox="1">
            <a:spLocks/>
          </p:cNvSpPr>
          <p:nvPr/>
        </p:nvSpPr>
        <p:spPr bwMode="auto">
          <a:xfrm>
            <a:off x="2133600" y="15652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defTabSz="45720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3600" dirty="0" smtClean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464675" y="6462714"/>
            <a:ext cx="1066800" cy="365125"/>
          </a:xfrm>
        </p:spPr>
        <p:txBody>
          <a:bodyPr rtlCol="0"/>
          <a:lstStyle/>
          <a:p>
            <a:pPr>
              <a:defRPr/>
            </a:pPr>
            <a:r>
              <a:rPr lang="en-US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Gill Sans MT"/>
                <a:cs typeface="Gill Sans MT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69913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2260</TotalTime>
  <Words>1208</Words>
  <Application>Microsoft Office PowerPoint</Application>
  <PresentationFormat>Widescreen</PresentationFormat>
  <Paragraphs>171</Paragraphs>
  <Slides>27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MS PGothic</vt:lpstr>
      <vt:lpstr>MS PGothic</vt:lpstr>
      <vt:lpstr>Arial</vt:lpstr>
      <vt:lpstr>Calibri</vt:lpstr>
      <vt:lpstr>Gill Sans MT</vt:lpstr>
      <vt:lpstr>1_Office Theme</vt:lpstr>
      <vt:lpstr>Office Theme</vt:lpstr>
      <vt:lpstr>2_Office Theme</vt:lpstr>
      <vt:lpstr>5_Office Theme</vt:lpstr>
      <vt:lpstr>PowerPoint Presentation</vt:lpstr>
      <vt:lpstr>PowerPoint Presentation</vt:lpstr>
      <vt:lpstr>PowerPoint Presentation</vt:lpstr>
      <vt:lpstr>Pennsylvania’s MLTSS Proposal: Key Considerations for Advocates</vt:lpstr>
      <vt:lpstr>PowerPoint Presentation</vt:lpstr>
      <vt:lpstr>A Rush Towards MLTSS</vt:lpstr>
      <vt:lpstr>Is the Move to MLTSS Evidence-Based?</vt:lpstr>
      <vt:lpstr>Questioning the Rationale for Moving to MLTSS</vt:lpstr>
      <vt:lpstr>In General, More Specificity Is Needed</vt:lpstr>
      <vt:lpstr>Person-Centered Planning</vt:lpstr>
      <vt:lpstr>Person-Centered Planning (cont.)</vt:lpstr>
      <vt:lpstr>Person-Centered Planning (cont.)</vt:lpstr>
      <vt:lpstr>Services and Supports Coordination</vt:lpstr>
      <vt:lpstr>Services and Supports Coordination (cont.)</vt:lpstr>
      <vt:lpstr>Access to Qualified Providers</vt:lpstr>
      <vt:lpstr>Emphasis on Home and Community-Based Services</vt:lpstr>
      <vt:lpstr>Performance-Based Payment Incentives</vt:lpstr>
      <vt:lpstr>Participant Education and Enrollment Supports</vt:lpstr>
      <vt:lpstr>Participant Education and Enrollment Supports (cont.)</vt:lpstr>
      <vt:lpstr>Preventive Services</vt:lpstr>
      <vt:lpstr>Participant Protections</vt:lpstr>
      <vt:lpstr>Quality and Outcomes-Based Focus</vt:lpstr>
      <vt:lpstr>Request for Stakeholder Input</vt:lpstr>
      <vt:lpstr>Justice in Aging Would Be Happy to Help</vt:lpstr>
      <vt:lpstr>Suggestions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Just Like Home: The Impact of the Federal HCBS Regulations on Older Adults</dc:title>
  <dc:creator>Fay Gordon</dc:creator>
  <cp:lastModifiedBy>Kathy Cubit</cp:lastModifiedBy>
  <cp:revision>150</cp:revision>
  <cp:lastPrinted>2015-06-30T04:13:20Z</cp:lastPrinted>
  <dcterms:created xsi:type="dcterms:W3CDTF">2015-06-04T21:32:42Z</dcterms:created>
  <dcterms:modified xsi:type="dcterms:W3CDTF">2015-07-01T14:13:22Z</dcterms:modified>
</cp:coreProperties>
</file>