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57" r:id="rId3"/>
    <p:sldId id="258" r:id="rId4"/>
    <p:sldId id="260" r:id="rId5"/>
    <p:sldId id="259" r:id="rId6"/>
    <p:sldId id="261" r:id="rId7"/>
    <p:sldId id="262" r:id="rId8"/>
    <p:sldId id="270" r:id="rId9"/>
    <p:sldId id="271" r:id="rId10"/>
    <p:sldId id="263" r:id="rId11"/>
    <p:sldId id="264" r:id="rId12"/>
    <p:sldId id="265" r:id="rId13"/>
    <p:sldId id="266" r:id="rId14"/>
    <p:sldId id="267" r:id="rId15"/>
    <p:sldId id="268" r:id="rId16"/>
    <p:sldId id="272"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24" autoAdjust="0"/>
    <p:restoredTop sz="94660"/>
  </p:normalViewPr>
  <p:slideViewPr>
    <p:cSldViewPr>
      <p:cViewPr>
        <p:scale>
          <a:sx n="66" d="100"/>
          <a:sy n="66" d="100"/>
        </p:scale>
        <p:origin x="-162" y="-7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B5C1D01-9CB8-484B-80E2-ECFDC53170A8}" type="datetimeFigureOut">
              <a:rPr lang="en-US" smtClean="0"/>
              <a:t>5/15/2012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5DCF658-8CD0-46B9-A6AF-22D7019BC101}"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DFE3C96-9448-4900-8FC8-0F926E6A100D}" type="datetimeFigureOut">
              <a:rPr lang="en-US"/>
              <a:pPr>
                <a:defRPr/>
              </a:pPr>
              <a:t>5/15/2012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C5CD9AC-ECE5-477E-B3D0-5069F03D8FD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2C20CE-9494-4F51-A8E3-CFE39A45A008}" type="datetimeFigureOut">
              <a:rPr lang="en-US"/>
              <a:pPr>
                <a:defRPr/>
              </a:pPr>
              <a:t>5/15/2012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56BCA7-0941-43BB-A396-96CA055CE73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CB235AB-6E23-475F-B4F9-9F0E4B144100}" type="datetimeFigureOut">
              <a:rPr lang="en-US"/>
              <a:pPr>
                <a:defRPr/>
              </a:pPr>
              <a:t>5/15/2012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359DEA-1BC9-4226-99F5-CA8BDDF5FF0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8E3DEFB-25E6-4909-840B-40FA6EFEBC85}" type="datetimeFigureOut">
              <a:rPr lang="en-US"/>
              <a:pPr>
                <a:defRPr/>
              </a:pPr>
              <a:t>5/15/2012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C58AD7-BB1E-4A78-A81E-6B5203EF6C0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549F7F7-F5D7-4A83-8939-105905FE893E}" type="datetimeFigureOut">
              <a:rPr lang="en-US"/>
              <a:pPr>
                <a:defRPr/>
              </a:pPr>
              <a:t>5/15/2012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9A7B9A-D2FF-4CED-ABBD-FABA6788EF5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61AEC89-B8F3-4AEA-AE40-9A7EB2A67677}" type="datetimeFigureOut">
              <a:rPr lang="en-US"/>
              <a:pPr>
                <a:defRPr/>
              </a:pPr>
              <a:t>5/15/2012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1E07B5-50BE-4D72-9A4D-20AB2B44C9E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311B9D9-B88B-4945-B5C1-1F38595E8808}" type="datetimeFigureOut">
              <a:rPr lang="en-US"/>
              <a:pPr>
                <a:defRPr/>
              </a:pPr>
              <a:t>5/15/2012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8875A6E-1AB8-4570-8E98-84020EB7A4D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8361839-DD7B-4181-8878-C161EF48DF51}" type="datetimeFigureOut">
              <a:rPr lang="en-US"/>
              <a:pPr>
                <a:defRPr/>
              </a:pPr>
              <a:t>5/15/2012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7C78F48-F011-4F48-A579-921B587BED4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784CC0E-6EF5-47D4-88E9-582C745EE14F}" type="datetimeFigureOut">
              <a:rPr lang="en-US"/>
              <a:pPr>
                <a:defRPr/>
              </a:pPr>
              <a:t>5/15/2012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6125E6D-2D8D-4EE2-8014-A8E3AFC04D5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C6A8018-8B79-4750-877A-393F1486C2D1}" type="datetimeFigureOut">
              <a:rPr lang="en-US"/>
              <a:pPr>
                <a:defRPr/>
              </a:pPr>
              <a:t>5/15/2012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7951A28-BE21-4DD0-9811-0E2CAAA54F3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DEC0B94-BC2A-4956-8460-9DA73B2A2C60}" type="datetimeFigureOut">
              <a:rPr lang="en-US"/>
              <a:pPr>
                <a:defRPr/>
              </a:pPr>
              <a:t>5/15/2012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F96D402-C09D-44E5-A351-66EC08E146F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96FDF414-232F-4FCC-829A-BE7D1D454CFB}" type="datetimeFigureOut">
              <a:rPr lang="en-US"/>
              <a:pPr>
                <a:defRPr/>
              </a:pPr>
              <a:t>5/15/2012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2B3EBAA8-D18F-4CE9-9173-3AB86AC8B0F1}"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r>
              <a:rPr lang="en-US" b="1" smtClean="0"/>
              <a:t/>
            </a:r>
            <a:br>
              <a:rPr lang="en-US" b="1" smtClean="0"/>
            </a:br>
            <a:r>
              <a:rPr lang="en-US" b="1" smtClean="0"/>
              <a:t/>
            </a:r>
            <a:br>
              <a:rPr lang="en-US" b="1" smtClean="0"/>
            </a:br>
            <a:r>
              <a:rPr lang="en-US" b="1" smtClean="0"/>
              <a:t/>
            </a:r>
            <a:br>
              <a:rPr lang="en-US" b="1" smtClean="0"/>
            </a:br>
            <a:r>
              <a:rPr lang="en-US" b="1" smtClean="0"/>
              <a:t>Elder Justice: Protection</a:t>
            </a:r>
            <a:br>
              <a:rPr lang="en-US" b="1" smtClean="0"/>
            </a:br>
            <a:r>
              <a:rPr lang="en-US" b="1" smtClean="0"/>
              <a:t>and Advocacy</a:t>
            </a:r>
            <a:br>
              <a:rPr lang="en-US" b="1" smtClean="0"/>
            </a:br>
            <a:r>
              <a:rPr lang="en-US" sz="3200" smtClean="0"/>
              <a:t>2012 Technical Assistance</a:t>
            </a:r>
            <a:br>
              <a:rPr lang="en-US" sz="3200" smtClean="0"/>
            </a:br>
            <a:r>
              <a:rPr lang="en-US" sz="3200" smtClean="0"/>
              <a:t>Regional Conferences</a:t>
            </a:r>
            <a:br>
              <a:rPr lang="en-US" sz="3200" smtClean="0"/>
            </a:br>
            <a:r>
              <a:rPr lang="en-US" smtClean="0"/>
              <a:t/>
            </a:r>
            <a:br>
              <a:rPr lang="en-US" smtClean="0"/>
            </a:br>
            <a:r>
              <a:rPr lang="en-US" sz="2800" smtClean="0"/>
              <a:t>David Hoffman, Esq.</a:t>
            </a:r>
            <a:br>
              <a:rPr lang="en-US" sz="2800" smtClean="0"/>
            </a:br>
            <a:r>
              <a:rPr lang="en-US" sz="2800" smtClean="0"/>
              <a:t>David Hoffman &amp; Associates</a:t>
            </a:r>
            <a:br>
              <a:rPr lang="en-US" sz="2800" smtClean="0"/>
            </a:br>
            <a:r>
              <a:rPr lang="en-US" sz="2800" smtClean="0"/>
              <a:t>Two Penn Center</a:t>
            </a:r>
            <a:br>
              <a:rPr lang="en-US" sz="2800" smtClean="0"/>
            </a:br>
            <a:r>
              <a:rPr lang="en-US" sz="2800" smtClean="0"/>
              <a:t>Suite 200</a:t>
            </a:r>
            <a:br>
              <a:rPr lang="en-US" sz="2800" smtClean="0"/>
            </a:br>
            <a:r>
              <a:rPr lang="en-US" sz="2800" smtClean="0"/>
              <a:t>Philadelphia PA  19102</a:t>
            </a:r>
            <a:br>
              <a:rPr lang="en-US" sz="2800" smtClean="0"/>
            </a:br>
            <a:r>
              <a:rPr lang="en-US" sz="2800" smtClean="0"/>
              <a:t>dhoffman@DHoffmanAssoc.com</a:t>
            </a:r>
            <a:endParaRPr lang="en-US" smtClean="0"/>
          </a:p>
        </p:txBody>
      </p:sp>
      <p:sp>
        <p:nvSpPr>
          <p:cNvPr id="3" name="Subtitle 2"/>
          <p:cNvSpPr>
            <a:spLocks noGrp="1"/>
          </p:cNvSpPr>
          <p:nvPr>
            <p:ph type="subTitle" idx="1"/>
          </p:nvPr>
        </p:nvSpPr>
        <p:spPr>
          <a:xfrm>
            <a:off x="1447800" y="4572000"/>
            <a:ext cx="6400800" cy="1752600"/>
          </a:xfrm>
        </p:spPr>
        <p:txBody>
          <a:bodyPr rtlCol="0">
            <a:normAutofit/>
          </a:bodyPr>
          <a:lstStyle/>
          <a:p>
            <a:pPr fontAlgn="auto">
              <a:spcAft>
                <a:spcPts val="0"/>
              </a:spcAft>
              <a:buFont typeface="Arial" pitchFamily="34" charset="0"/>
              <a:buNone/>
              <a:defRPr/>
            </a:pPr>
            <a:endParaRPr lang="en-US" dirty="0" smtClean="0"/>
          </a:p>
          <a:p>
            <a:pPr fontAlgn="auto">
              <a:spcAft>
                <a:spcPts val="0"/>
              </a:spcAft>
              <a:buFont typeface="Arial" pitchFamily="34" charset="0"/>
              <a:buNone/>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mtClean="0"/>
              <a:t>“Not So” Hypothetical</a:t>
            </a:r>
          </a:p>
        </p:txBody>
      </p:sp>
      <p:sp>
        <p:nvSpPr>
          <p:cNvPr id="22530" name="Content Placeholder 2"/>
          <p:cNvSpPr>
            <a:spLocks noGrp="1"/>
          </p:cNvSpPr>
          <p:nvPr>
            <p:ph idx="1"/>
          </p:nvPr>
        </p:nvSpPr>
        <p:spPr>
          <a:xfrm>
            <a:off x="457200" y="1219200"/>
            <a:ext cx="8229600" cy="4525963"/>
          </a:xfrm>
        </p:spPr>
        <p:txBody>
          <a:bodyPr/>
          <a:lstStyle/>
          <a:p>
            <a:r>
              <a:rPr lang="en-US" sz="1600" b="1" smtClean="0"/>
              <a:t>A facility employed a registered nurse since 1992, for over 17 years. On April 4, 2010, she was the charge nurse on a unit at the facility. As charge nurse, she was responsible for all of the unit's operations, including the unit's staffing assignments. That day, the unit was short-staffed.</a:t>
            </a:r>
          </a:p>
          <a:p>
            <a:r>
              <a:rPr lang="en-US" sz="1600" b="1" smtClean="0"/>
              <a:t>At around 8:23 that morning, B.W., a recently admitted 62 year old patient who had a history of lying on the floor and acting out, left her room and collapsed on the hallway floor. The facility video camera system, which recorded the event in question (but without sound), showed that several facility personnel walked past B.W. lying on the floor, but no one stopped to examine or help her. Upon learning that a patient was lying on the floor, the nurse went to investigate. When she arrived four minutes later, the nurse saw that B.W. was still breathing, but was lying face down on the floor with her eyes closed, had her pants pulled down, and was wet with urine. After calling out to B.W. two or three times and receiving no response, the nurse went to go check which staff members were able to help her change B.W., because she could not do that by herself because of her small size.</a:t>
            </a:r>
          </a:p>
          <a:p>
            <a:r>
              <a:rPr lang="en-US" sz="1600" b="1" smtClean="0"/>
              <a:t>Four or five minutes later, while checking the nurse staffing list at the nurse station, another facility attendant informed the nurse that B.W. “had gone bad.” The nurse, along with two other nurses, immediately rushed back to B.W. and found that B.W. was no longer breathing. At that point, the nurses got emergency medical equipment—one retrieved the oxygen mask and CPR shield, and the nurse retrieved the oxygen tanks. The other nurse remained with B.W. and began to perform CPR.  The nurse then returned to the nurse's station to call 911. Ultimately, their efforts to revive B.W. were unsuccessful.</a:t>
            </a:r>
          </a:p>
          <a:p>
            <a:endParaRPr lang="en-US" sz="16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t>Neglect—Operational definition?</a:t>
            </a:r>
          </a:p>
        </p:txBody>
      </p:sp>
      <p:sp>
        <p:nvSpPr>
          <p:cNvPr id="3" name="Content Placeholder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en-US" dirty="0" smtClean="0"/>
              <a:t>Operational definition</a:t>
            </a:r>
          </a:p>
          <a:p>
            <a:pPr marL="0" indent="0" fontAlgn="auto">
              <a:spcAft>
                <a:spcPts val="0"/>
              </a:spcAft>
              <a:buFont typeface="Arial" pitchFamily="34" charset="0"/>
              <a:buNone/>
              <a:defRPr/>
            </a:pPr>
            <a:r>
              <a:rPr lang="en-US" b="1" dirty="0" smtClean="0"/>
              <a:t>	-</a:t>
            </a:r>
            <a:r>
              <a:rPr lang="en-US" b="1" dirty="0"/>
              <a:t>a pattern of conduct or inaction by a person or entity with a duty of care to provide goods and services that maintain physical or mental health of a vulnerable adult, or that avoids or prevents physical or mental harm or pain to a vulnerable adult; and</a:t>
            </a:r>
            <a:endParaRPr lang="en-US" dirty="0"/>
          </a:p>
          <a:p>
            <a:pPr marL="0" indent="0" fontAlgn="auto">
              <a:spcAft>
                <a:spcPts val="0"/>
              </a:spcAft>
              <a:buFont typeface="Arial" pitchFamily="34" charset="0"/>
              <a:buNone/>
              <a:defRPr/>
            </a:pPr>
            <a:r>
              <a:rPr lang="en-US" b="1" dirty="0"/>
              <a:t> </a:t>
            </a:r>
            <a:endParaRPr lang="en-US" dirty="0"/>
          </a:p>
          <a:p>
            <a:pPr marL="457200" lvl="1" indent="0" fontAlgn="auto">
              <a:spcAft>
                <a:spcPts val="0"/>
              </a:spcAft>
              <a:buFont typeface="Arial" pitchFamily="34" charset="0"/>
              <a:buNone/>
              <a:defRPr/>
            </a:pPr>
            <a:r>
              <a:rPr lang="en-US" b="1" dirty="0" smtClean="0"/>
              <a:t>	-</a:t>
            </a:r>
            <a:r>
              <a:rPr lang="en-US" b="1" dirty="0"/>
              <a:t>An act or omission that demonstrates a disregard of consequences of such a magnitude as to constitute a significant risk of harm to the vulnerable adult’s health, welfare or safety</a:t>
            </a:r>
            <a:endParaRPr lang="en-US" dirty="0"/>
          </a:p>
          <a:p>
            <a:pPr lvl="1"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a:p>
          <a:p>
            <a:pPr fontAlgn="auto">
              <a:spcAft>
                <a:spcPts val="0"/>
              </a:spcAft>
              <a:buFont typeface="Arial" pitchFamily="34" charset="0"/>
              <a:buChar char="•"/>
              <a:defRPr/>
            </a:pPr>
            <a:r>
              <a:rPr lang="en-US" dirty="0" smtClean="0"/>
              <a:t>Mandatory reporting under OAPSA</a:t>
            </a:r>
          </a:p>
          <a:p>
            <a:pPr fontAlgn="auto">
              <a:spcAft>
                <a:spcPts val="0"/>
              </a:spcAft>
              <a:buFont typeface="Arial" pitchFamily="34" charset="0"/>
              <a:buChar char="•"/>
              <a:defRPr/>
            </a:pPr>
            <a:endParaRPr lang="en-US" dirty="0"/>
          </a:p>
          <a:p>
            <a:pPr fontAlgn="auto">
              <a:spcAft>
                <a:spcPts val="0"/>
              </a:spcAft>
              <a:buFont typeface="Arial" pitchFamily="34" charset="0"/>
              <a:buChar char="•"/>
              <a:defRPr/>
            </a:pPr>
            <a:r>
              <a:rPr lang="en-US" dirty="0" smtClean="0"/>
              <a:t>Training on investigations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Reporting under PPACA for</a:t>
            </a:r>
            <a:r>
              <a:rPr lang="en-US" dirty="0"/>
              <a:t/>
            </a:r>
            <a:br>
              <a:rPr lang="en-US" dirty="0"/>
            </a:br>
            <a:r>
              <a:rPr lang="en-US" dirty="0" smtClean="0"/>
              <a:t>Nursing Homes</a:t>
            </a:r>
            <a:endParaRPr lang="en-US" dirty="0"/>
          </a:p>
        </p:txBody>
      </p:sp>
      <p:sp>
        <p:nvSpPr>
          <p:cNvPr id="24578" name="Content Placeholder 2"/>
          <p:cNvSpPr>
            <a:spLocks noGrp="1"/>
          </p:cNvSpPr>
          <p:nvPr>
            <p:ph idx="1"/>
          </p:nvPr>
        </p:nvSpPr>
        <p:spPr/>
        <p:txBody>
          <a:bodyPr/>
          <a:lstStyle/>
          <a:p>
            <a:r>
              <a:rPr lang="en-US" smtClean="0"/>
              <a:t>Reporting of “reasonable suspicion” of a crime must occur by virtually EVERYONE!</a:t>
            </a:r>
          </a:p>
          <a:p>
            <a:r>
              <a:rPr lang="en-US" smtClean="0"/>
              <a:t>Report within 2 hours if serious bodily injury</a:t>
            </a:r>
          </a:p>
          <a:p>
            <a:r>
              <a:rPr lang="en-US" smtClean="0"/>
              <a:t>Report within 24 hours if no serious bodily injury</a:t>
            </a:r>
          </a:p>
          <a:p>
            <a:r>
              <a:rPr lang="en-US" smtClean="0"/>
              <a:t>Report to regulators and law enforcement</a:t>
            </a:r>
          </a:p>
          <a:p>
            <a:r>
              <a:rPr lang="en-US" smtClean="0"/>
              <a:t>Failure to report leads to significant fines and exclusion from health care programs</a:t>
            </a:r>
          </a:p>
          <a:p>
            <a:endParaRPr 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t>Decisional Capacity</a:t>
            </a:r>
          </a:p>
        </p:txBody>
      </p:sp>
      <p:sp>
        <p:nvSpPr>
          <p:cNvPr id="25602" name="Content Placeholder 2"/>
          <p:cNvSpPr>
            <a:spLocks noGrp="1"/>
          </p:cNvSpPr>
          <p:nvPr>
            <p:ph idx="1"/>
          </p:nvPr>
        </p:nvSpPr>
        <p:spPr/>
        <p:txBody>
          <a:bodyPr/>
          <a:lstStyle/>
          <a:p>
            <a:r>
              <a:rPr lang="en-US" smtClean="0"/>
              <a:t>Self-neglect</a:t>
            </a:r>
          </a:p>
          <a:p>
            <a:endParaRPr lang="en-US" smtClean="0"/>
          </a:p>
          <a:p>
            <a:r>
              <a:rPr lang="en-US" smtClean="0"/>
              <a:t>Capacity for purposes of guardianship as an intervention/remedy</a:t>
            </a:r>
          </a:p>
          <a:p>
            <a:endParaRPr lang="en-US" smtClean="0"/>
          </a:p>
          <a:p>
            <a:r>
              <a:rPr lang="en-US" smtClean="0"/>
              <a:t>Limitations on guardianships sought by Protective Services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t>The Future</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smtClean="0"/>
              <a:t>GAO Report</a:t>
            </a:r>
          </a:p>
          <a:p>
            <a:pPr lvl="1" fontAlgn="auto">
              <a:spcAft>
                <a:spcPts val="0"/>
              </a:spcAft>
              <a:buFont typeface="Arial" pitchFamily="34" charset="0"/>
              <a:buChar char="–"/>
              <a:defRPr/>
            </a:pPr>
            <a:r>
              <a:rPr lang="en-US" dirty="0" smtClean="0"/>
              <a:t>14.1 % of noninstitutionalized older adults had experienced physical, psychological, sexual abuse, neglect or financial exploitation</a:t>
            </a:r>
          </a:p>
          <a:p>
            <a:pPr lvl="1" fontAlgn="auto">
              <a:spcAft>
                <a:spcPts val="0"/>
              </a:spcAft>
              <a:buFont typeface="Arial" pitchFamily="34" charset="0"/>
              <a:buChar char="–"/>
              <a:defRPr/>
            </a:pPr>
            <a:r>
              <a:rPr lang="en-US" dirty="0" smtClean="0"/>
              <a:t>Agreement that this underestimates the problem</a:t>
            </a:r>
          </a:p>
          <a:p>
            <a:pPr lvl="1" fontAlgn="auto">
              <a:spcAft>
                <a:spcPts val="0"/>
              </a:spcAft>
              <a:buFont typeface="Arial" pitchFamily="34" charset="0"/>
              <a:buChar char="–"/>
              <a:defRPr/>
            </a:pPr>
            <a:r>
              <a:rPr lang="en-US" dirty="0" smtClean="0"/>
              <a:t>At risk older adults: those with physical and cognitive impairments, mental problems and low social support </a:t>
            </a:r>
          </a:p>
          <a:p>
            <a:pPr lvl="1" fontAlgn="auto">
              <a:spcAft>
                <a:spcPts val="0"/>
              </a:spcAft>
              <a:buFont typeface="Arial" pitchFamily="34" charset="0"/>
              <a:buChar char="–"/>
              <a:defRPr/>
            </a:pPr>
            <a:r>
              <a:rPr lang="en-US" dirty="0" smtClean="0"/>
              <a:t>Elder abuse caseloads growing—APS program resources are not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mtClean="0"/>
              <a:t>The Future</a:t>
            </a:r>
          </a:p>
        </p:txBody>
      </p:sp>
      <p:sp>
        <p:nvSpPr>
          <p:cNvPr id="3" name="Content Placeholder 2"/>
          <p:cNvSpPr>
            <a:spLocks noGrp="1"/>
          </p:cNvSpPr>
          <p:nvPr>
            <p:ph idx="1"/>
          </p:nvPr>
        </p:nvSpPr>
        <p:spPr>
          <a:xfrm>
            <a:off x="457200" y="1371600"/>
            <a:ext cx="8229600" cy="4525963"/>
          </a:xfrm>
        </p:spPr>
        <p:txBody>
          <a:bodyPr rtlCol="0">
            <a:normAutofit fontScale="85000" lnSpcReduction="20000"/>
          </a:bodyPr>
          <a:lstStyle/>
          <a:p>
            <a:pPr fontAlgn="auto">
              <a:spcAft>
                <a:spcPts val="0"/>
              </a:spcAft>
              <a:buFont typeface="Arial" pitchFamily="34" charset="0"/>
              <a:buChar char="•"/>
              <a:defRPr/>
            </a:pPr>
            <a:r>
              <a:rPr lang="en-US" dirty="0" smtClean="0"/>
              <a:t>Enhanced reporting and coordination</a:t>
            </a:r>
          </a:p>
          <a:p>
            <a:pPr fontAlgn="auto">
              <a:spcAft>
                <a:spcPts val="0"/>
              </a:spcAft>
              <a:buFont typeface="Arial" pitchFamily="34" charset="0"/>
              <a:buChar char="•"/>
              <a:defRPr/>
            </a:pPr>
            <a:endParaRPr lang="en-US" dirty="0"/>
          </a:p>
          <a:p>
            <a:pPr fontAlgn="auto">
              <a:spcAft>
                <a:spcPts val="0"/>
              </a:spcAft>
              <a:buFont typeface="Arial" pitchFamily="34" charset="0"/>
              <a:buChar char="•"/>
              <a:defRPr/>
            </a:pPr>
            <a:r>
              <a:rPr lang="en-US" dirty="0" smtClean="0"/>
              <a:t>Amendments to the OAPSA to address Neglect; include hospitals in definition of facility (?)</a:t>
            </a:r>
          </a:p>
          <a:p>
            <a:pPr fontAlgn="auto">
              <a:spcAft>
                <a:spcPts val="0"/>
              </a:spcAft>
              <a:buFont typeface="Arial" pitchFamily="34" charset="0"/>
              <a:buChar char="•"/>
              <a:defRPr/>
            </a:pPr>
            <a:endParaRPr lang="en-US" dirty="0"/>
          </a:p>
          <a:p>
            <a:pPr fontAlgn="auto">
              <a:spcAft>
                <a:spcPts val="0"/>
              </a:spcAft>
              <a:buFont typeface="Arial" pitchFamily="34" charset="0"/>
              <a:buChar char="•"/>
              <a:defRPr/>
            </a:pPr>
            <a:r>
              <a:rPr lang="en-US" dirty="0" smtClean="0"/>
              <a:t>Additional forensic research to support law enforcement and caseworkers in identifying elder abuse cases</a:t>
            </a:r>
          </a:p>
          <a:p>
            <a:pPr fontAlgn="auto">
              <a:spcAft>
                <a:spcPts val="0"/>
              </a:spcAft>
              <a:buFont typeface="Arial" pitchFamily="34" charset="0"/>
              <a:buChar char="•"/>
              <a:defRPr/>
            </a:pPr>
            <a:endParaRPr lang="en-US" dirty="0"/>
          </a:p>
          <a:p>
            <a:pPr fontAlgn="auto">
              <a:spcAft>
                <a:spcPts val="0"/>
              </a:spcAft>
              <a:buFont typeface="Arial" pitchFamily="34" charset="0"/>
              <a:buChar char="•"/>
              <a:defRPr/>
            </a:pPr>
            <a:r>
              <a:rPr lang="en-US" dirty="0" smtClean="0"/>
              <a:t>Societal awareness and recognition that elder abuse is a national problem worthy of a societal response</a:t>
            </a:r>
          </a:p>
          <a:p>
            <a:pPr fontAlgn="auto">
              <a:spcAft>
                <a:spcPts val="0"/>
              </a:spcAft>
              <a:buFont typeface="Arial" pitchFamily="34" charset="0"/>
              <a:buChar char="•"/>
              <a:defRPr/>
            </a:pPr>
            <a:endParaRPr lang="en-US" dirty="0"/>
          </a:p>
          <a:p>
            <a:pPr marL="0" indent="0" fontAlgn="auto">
              <a:spcAft>
                <a:spcPts val="0"/>
              </a:spcAft>
              <a:buFont typeface="Arial" pitchFamily="34" charset="0"/>
              <a:buNone/>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t>Questions</a:t>
            </a:r>
          </a:p>
        </p:txBody>
      </p:sp>
      <p:sp>
        <p:nvSpPr>
          <p:cNvPr id="28674" name="Content Placeholder 2"/>
          <p:cNvSpPr>
            <a:spLocks noGrp="1"/>
          </p:cNvSpPr>
          <p:nvPr>
            <p:ph idx="1"/>
          </p:nvPr>
        </p:nvSpPr>
        <p:spPr/>
        <p:txBody>
          <a:bodyPr/>
          <a:lstStyle/>
          <a:p>
            <a:pPr marL="457200" lvl="1" indent="0">
              <a:buFont typeface="Arial" charset="0"/>
              <a:buNone/>
            </a:pPr>
            <a:r>
              <a:rPr lang="en-US" smtClean="0"/>
              <a:t>David Hoffman, Esq.</a:t>
            </a:r>
          </a:p>
          <a:p>
            <a:pPr marL="457200" lvl="1" indent="0">
              <a:buFont typeface="Arial" charset="0"/>
              <a:buNone/>
            </a:pPr>
            <a:r>
              <a:rPr lang="en-US" smtClean="0"/>
              <a:t>Two Penn Center</a:t>
            </a:r>
          </a:p>
          <a:p>
            <a:pPr marL="457200" lvl="1" indent="0">
              <a:buFont typeface="Arial" charset="0"/>
              <a:buNone/>
            </a:pPr>
            <a:r>
              <a:rPr lang="en-US" smtClean="0"/>
              <a:t>Suite 200</a:t>
            </a:r>
          </a:p>
          <a:p>
            <a:pPr marL="457200" lvl="1" indent="0">
              <a:buFont typeface="Arial" charset="0"/>
              <a:buNone/>
            </a:pPr>
            <a:r>
              <a:rPr lang="en-US" smtClean="0"/>
              <a:t>Philadelphia, PA  19102</a:t>
            </a:r>
          </a:p>
          <a:p>
            <a:pPr marL="457200" lvl="1" indent="0">
              <a:buFont typeface="Arial" charset="0"/>
              <a:buNone/>
            </a:pPr>
            <a:r>
              <a:rPr lang="en-US" smtClean="0"/>
              <a:t>215-854-6357 </a:t>
            </a:r>
          </a:p>
          <a:p>
            <a:pPr marL="457200" lvl="1" indent="0">
              <a:buFont typeface="Arial" charset="0"/>
              <a:buNone/>
            </a:pPr>
            <a:r>
              <a:rPr lang="en-US" smtClean="0"/>
              <a:t>dhoffman@DHoffmanAssoc.com</a:t>
            </a:r>
          </a:p>
          <a:p>
            <a:pPr marL="457200" lvl="1" indent="0">
              <a:buFont typeface="Arial" charset="0"/>
              <a:buNone/>
            </a:pPr>
            <a:endParaRPr lang="en-US" smtClean="0"/>
          </a:p>
          <a:p>
            <a:pPr marL="0" indent="0">
              <a:buFont typeface="Arial" charset="0"/>
              <a:buNone/>
            </a:pPr>
            <a:r>
              <a:rPr lang="en-US"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Older Adults Protective Services Act </a:t>
            </a:r>
            <a:endParaRPr lang="en-US" dirty="0"/>
          </a:p>
        </p:txBody>
      </p:sp>
      <p:sp>
        <p:nvSpPr>
          <p:cNvPr id="14338" name="Content Placeholder 2"/>
          <p:cNvSpPr>
            <a:spLocks noGrp="1"/>
          </p:cNvSpPr>
          <p:nvPr>
            <p:ph idx="1"/>
          </p:nvPr>
        </p:nvSpPr>
        <p:spPr>
          <a:xfrm>
            <a:off x="533400" y="2133600"/>
            <a:ext cx="8229600" cy="4525963"/>
          </a:xfrm>
        </p:spPr>
        <p:txBody>
          <a:bodyPr/>
          <a:lstStyle/>
          <a:p>
            <a:r>
              <a:rPr lang="en-US" smtClean="0"/>
              <a:t>History/Advocacy</a:t>
            </a:r>
          </a:p>
          <a:p>
            <a:endParaRPr lang="en-US" smtClean="0"/>
          </a:p>
          <a:p>
            <a:r>
              <a:rPr lang="en-US" smtClean="0"/>
              <a:t>Implementation issues</a:t>
            </a:r>
          </a:p>
          <a:p>
            <a:endParaRPr lang="en-US" smtClean="0"/>
          </a:p>
          <a:p>
            <a:r>
              <a:rPr lang="en-US" smtClean="0"/>
              <a:t>Amendments</a:t>
            </a:r>
          </a:p>
          <a:p>
            <a:pPr lvl="1"/>
            <a:r>
              <a:rPr lang="en-US" smtClean="0"/>
              <a:t>1996- Criminal History for Employees Working in Facilities-PA Supreme Court limited; Policy in place</a:t>
            </a:r>
          </a:p>
          <a:p>
            <a:pPr lvl="1"/>
            <a:r>
              <a:rPr lang="en-US" smtClean="0"/>
              <a:t>1997-Mandatory Abuse Reporting </a:t>
            </a:r>
          </a:p>
          <a:p>
            <a:endParaRPr lang="en-US" smtClean="0"/>
          </a:p>
          <a:p>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smtClean="0"/>
              <a:t>The Data</a:t>
            </a:r>
          </a:p>
        </p:txBody>
      </p:sp>
      <p:sp>
        <p:nvSpPr>
          <p:cNvPr id="3" name="Content Placeholder 2"/>
          <p:cNvSpPr>
            <a:spLocks noGrp="1"/>
          </p:cNvSpPr>
          <p:nvPr>
            <p:ph idx="1"/>
          </p:nvPr>
        </p:nvSpPr>
        <p:spPr/>
        <p:txBody>
          <a:bodyPr rtlCol="0">
            <a:noAutofit/>
          </a:bodyPr>
          <a:lstStyle/>
          <a:p>
            <a:pPr fontAlgn="auto">
              <a:spcAft>
                <a:spcPts val="0"/>
              </a:spcAft>
              <a:buFont typeface="Arial" pitchFamily="34" charset="0"/>
              <a:buChar char="•"/>
              <a:defRPr/>
            </a:pPr>
            <a:r>
              <a:rPr lang="en-US" sz="2000" b="1" dirty="0" smtClean="0"/>
              <a:t>Draft</a:t>
            </a:r>
            <a:r>
              <a:rPr lang="en-US" sz="2000" dirty="0" smtClean="0"/>
              <a:t> FY 2010-2011 report from Department of Aging</a:t>
            </a:r>
          </a:p>
          <a:p>
            <a:pPr lvl="2" fontAlgn="auto">
              <a:spcAft>
                <a:spcPts val="0"/>
              </a:spcAft>
              <a:buFont typeface="Arial" pitchFamily="34" charset="0"/>
              <a:buChar char="•"/>
              <a:defRPr/>
            </a:pPr>
            <a:r>
              <a:rPr lang="en-US" sz="2000" dirty="0"/>
              <a:t>18,129 reports were received by the PS </a:t>
            </a:r>
            <a:r>
              <a:rPr lang="en-US" sz="2000" dirty="0" smtClean="0"/>
              <a:t>agencies</a:t>
            </a:r>
          </a:p>
          <a:p>
            <a:pPr lvl="2" fontAlgn="auto">
              <a:spcAft>
                <a:spcPts val="0"/>
              </a:spcAft>
              <a:buFont typeface="Arial" pitchFamily="34" charset="0"/>
              <a:buChar char="•"/>
              <a:defRPr/>
            </a:pPr>
            <a:r>
              <a:rPr lang="en-US" sz="2000" dirty="0" smtClean="0"/>
              <a:t>12,499 </a:t>
            </a:r>
            <a:r>
              <a:rPr lang="en-US" sz="2000" dirty="0"/>
              <a:t>were investigated (69</a:t>
            </a:r>
            <a:r>
              <a:rPr lang="en-US" sz="2000" dirty="0" smtClean="0"/>
              <a:t>%)</a:t>
            </a:r>
          </a:p>
          <a:p>
            <a:pPr lvl="2" fontAlgn="auto">
              <a:spcAft>
                <a:spcPts val="0"/>
              </a:spcAft>
              <a:buFont typeface="Arial" pitchFamily="34" charset="0"/>
              <a:buChar char="•"/>
              <a:defRPr/>
            </a:pPr>
            <a:r>
              <a:rPr lang="en-US" sz="2000" dirty="0" smtClean="0"/>
              <a:t>4344 </a:t>
            </a:r>
            <a:r>
              <a:rPr lang="en-US" sz="2000" dirty="0"/>
              <a:t>of those cases were </a:t>
            </a:r>
            <a:r>
              <a:rPr lang="en-US" sz="2000" dirty="0" smtClean="0"/>
              <a:t>substantiated</a:t>
            </a:r>
            <a:endParaRPr lang="en-US" sz="2000" dirty="0"/>
          </a:p>
          <a:p>
            <a:pPr marL="0" indent="0" fontAlgn="auto">
              <a:spcAft>
                <a:spcPts val="0"/>
              </a:spcAft>
              <a:buFont typeface="Arial" pitchFamily="34" charset="0"/>
              <a:buNone/>
              <a:defRPr/>
            </a:pPr>
            <a:endParaRPr lang="en-US" sz="2000" dirty="0"/>
          </a:p>
          <a:p>
            <a:pPr lvl="1" fontAlgn="auto">
              <a:spcAft>
                <a:spcPts val="0"/>
              </a:spcAft>
              <a:buFont typeface="Arial" pitchFamily="34" charset="0"/>
              <a:buChar char="–"/>
              <a:defRPr/>
            </a:pPr>
            <a:r>
              <a:rPr lang="en-US" sz="2000" b="1" dirty="0" smtClean="0"/>
              <a:t>Neglect</a:t>
            </a:r>
            <a:r>
              <a:rPr lang="en-US" sz="2000" dirty="0" smtClean="0"/>
              <a:t> </a:t>
            </a:r>
            <a:r>
              <a:rPr lang="en-US" sz="2000" dirty="0"/>
              <a:t>is the number one </a:t>
            </a:r>
            <a:r>
              <a:rPr lang="en-US" sz="2000" dirty="0" smtClean="0"/>
              <a:t>category</a:t>
            </a:r>
            <a:endParaRPr lang="en-US" sz="2000" dirty="0"/>
          </a:p>
          <a:p>
            <a:pPr lvl="1" fontAlgn="auto">
              <a:spcAft>
                <a:spcPts val="0"/>
              </a:spcAft>
              <a:buFont typeface="Arial" pitchFamily="34" charset="0"/>
              <a:buChar char="–"/>
              <a:defRPr/>
            </a:pPr>
            <a:r>
              <a:rPr lang="en-US" sz="2000" dirty="0" smtClean="0"/>
              <a:t>Self-Neglect </a:t>
            </a:r>
            <a:r>
              <a:rPr lang="en-US" sz="2000" dirty="0"/>
              <a:t>continues to be the number one type of elder abuse case—not only in Pa but </a:t>
            </a:r>
            <a:r>
              <a:rPr lang="en-US" sz="2000" dirty="0" smtClean="0"/>
              <a:t>nationally</a:t>
            </a:r>
          </a:p>
          <a:p>
            <a:pPr lvl="1" fontAlgn="auto">
              <a:spcAft>
                <a:spcPts val="0"/>
              </a:spcAft>
              <a:buFont typeface="Arial" pitchFamily="34" charset="0"/>
              <a:buChar char="–"/>
              <a:defRPr/>
            </a:pPr>
            <a:r>
              <a:rPr lang="en-US" sz="2000" dirty="0" smtClean="0"/>
              <a:t>In PA=37.5% </a:t>
            </a:r>
            <a:r>
              <a:rPr lang="en-US" sz="2000" dirty="0"/>
              <a:t>of the </a:t>
            </a:r>
            <a:r>
              <a:rPr lang="en-US" sz="2000" dirty="0" smtClean="0"/>
              <a:t>cases—self-neglect; 27% caretaker neglect</a:t>
            </a:r>
          </a:p>
          <a:p>
            <a:pPr marL="457200" lvl="1" indent="0" fontAlgn="auto">
              <a:spcAft>
                <a:spcPts val="0"/>
              </a:spcAft>
              <a:buFont typeface="Arial" pitchFamily="34" charset="0"/>
              <a:buNone/>
              <a:defRPr/>
            </a:pPr>
            <a:endParaRPr lang="en-US" sz="2000" dirty="0"/>
          </a:p>
          <a:p>
            <a:pPr lvl="1" fontAlgn="auto">
              <a:spcAft>
                <a:spcPts val="0"/>
              </a:spcAft>
              <a:buFont typeface="Arial" pitchFamily="34" charset="0"/>
              <a:buChar char="–"/>
              <a:defRPr/>
            </a:pPr>
            <a:r>
              <a:rPr lang="en-US" sz="2000" dirty="0" smtClean="0"/>
              <a:t>Financial Exploitation—15.3%</a:t>
            </a:r>
            <a:endParaRPr lang="en-US" sz="2000" dirty="0"/>
          </a:p>
          <a:p>
            <a:pPr lvl="1" fontAlgn="auto">
              <a:spcAft>
                <a:spcPts val="0"/>
              </a:spcAft>
              <a:buFont typeface="Arial" pitchFamily="34" charset="0"/>
              <a:buChar char="–"/>
              <a:defRPr/>
            </a:pPr>
            <a:r>
              <a:rPr lang="en-US" sz="2000" dirty="0" smtClean="0"/>
              <a:t>Emotional Abuse-14.8%</a:t>
            </a:r>
          </a:p>
          <a:p>
            <a:pPr lvl="1" fontAlgn="auto">
              <a:spcAft>
                <a:spcPts val="0"/>
              </a:spcAft>
              <a:buFont typeface="Arial" pitchFamily="34" charset="0"/>
              <a:buChar char="–"/>
              <a:defRPr/>
            </a:pPr>
            <a:r>
              <a:rPr lang="en-US" sz="2000" dirty="0" smtClean="0"/>
              <a:t>Physical Abuse—4.5%</a:t>
            </a:r>
          </a:p>
          <a:p>
            <a:pPr lvl="1" fontAlgn="auto">
              <a:spcAft>
                <a:spcPts val="0"/>
              </a:spcAft>
              <a:buFont typeface="Arial" pitchFamily="34" charset="0"/>
              <a:buChar char="–"/>
              <a:defRPr/>
            </a:pPr>
            <a:r>
              <a:rPr lang="en-US" sz="2000" dirty="0" smtClean="0"/>
              <a:t>Sexual Abuse-1%</a:t>
            </a:r>
          </a:p>
          <a:p>
            <a:pPr marL="457200" lvl="1" indent="0" fontAlgn="auto">
              <a:spcAft>
                <a:spcPts val="0"/>
              </a:spcAft>
              <a:buFont typeface="Arial" pitchFamily="34" charset="0"/>
              <a:buNone/>
              <a:defRPr/>
            </a:pPr>
            <a:endParaRPr lang="en-US" sz="1800" dirty="0"/>
          </a:p>
          <a:p>
            <a:pPr marL="914400" lvl="2" indent="0" fontAlgn="auto">
              <a:spcAft>
                <a:spcPts val="0"/>
              </a:spcAft>
              <a:buFont typeface="Arial" pitchFamily="34" charset="0"/>
              <a:buNone/>
              <a:defRPr/>
            </a:pPr>
            <a:r>
              <a:rPr lang="en-US" sz="1800" dirty="0" smtClean="0"/>
              <a:t> </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The Data (cont’d)</a:t>
            </a:r>
          </a:p>
        </p:txBody>
      </p:sp>
      <p:sp>
        <p:nvSpPr>
          <p:cNvPr id="16386" name="Content Placeholder 2"/>
          <p:cNvSpPr>
            <a:spLocks noGrp="1"/>
          </p:cNvSpPr>
          <p:nvPr>
            <p:ph idx="1"/>
          </p:nvPr>
        </p:nvSpPr>
        <p:spPr/>
        <p:txBody>
          <a:bodyPr/>
          <a:lstStyle/>
          <a:p>
            <a:r>
              <a:rPr lang="en-US" smtClean="0"/>
              <a:t>Act 13 reports—increased from 534 to 669</a:t>
            </a:r>
          </a:p>
          <a:p>
            <a:endParaRPr lang="en-US" smtClean="0"/>
          </a:p>
          <a:p>
            <a:r>
              <a:rPr lang="en-US" smtClean="0"/>
              <a:t>Court actions—232 court petitions filed</a:t>
            </a:r>
          </a:p>
          <a:p>
            <a:pPr lvl="1"/>
            <a:r>
              <a:rPr lang="en-US" smtClean="0"/>
              <a:t>guardianship 55% of the cases</a:t>
            </a:r>
          </a:p>
          <a:p>
            <a:pPr lvl="1"/>
            <a:r>
              <a:rPr lang="en-US" smtClean="0"/>
              <a:t>Involuntary emergency interventions-24%</a:t>
            </a:r>
          </a:p>
          <a:p>
            <a:pPr lvl="1"/>
            <a:r>
              <a:rPr lang="en-US" smtClean="0"/>
              <a:t>Access orders—records (5%) and persons (2%</a:t>
            </a:r>
          </a:p>
          <a:p>
            <a:pPr lvl="1"/>
            <a:r>
              <a:rPr lang="en-US" smtClean="0"/>
              <a:t>PFA and Injunctions against interference (1% each)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smtClean="0"/>
              <a:t>The Data (cont’d)</a:t>
            </a:r>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US" dirty="0"/>
              <a:t>Elder abuse victim </a:t>
            </a:r>
            <a:r>
              <a:rPr lang="en-US" dirty="0" smtClean="0"/>
              <a:t>characteristics</a:t>
            </a:r>
          </a:p>
          <a:p>
            <a:pPr lvl="1" fontAlgn="auto">
              <a:spcAft>
                <a:spcPts val="0"/>
              </a:spcAft>
              <a:buFont typeface="Arial" pitchFamily="34" charset="0"/>
              <a:buChar char="–"/>
              <a:defRPr/>
            </a:pPr>
            <a:r>
              <a:rPr lang="en-US" dirty="0" smtClean="0"/>
              <a:t>38</a:t>
            </a:r>
            <a:r>
              <a:rPr lang="en-US" dirty="0"/>
              <a:t>% over the age of 81---77% are Caucasian and 67%  are females</a:t>
            </a:r>
          </a:p>
          <a:p>
            <a:pPr marL="0" indent="0" fontAlgn="auto">
              <a:spcAft>
                <a:spcPts val="0"/>
              </a:spcAft>
              <a:buFont typeface="Arial" pitchFamily="34" charset="0"/>
              <a:buNone/>
              <a:defRPr/>
            </a:pPr>
            <a:endParaRPr lang="en-US" dirty="0"/>
          </a:p>
          <a:p>
            <a:pPr fontAlgn="auto">
              <a:spcAft>
                <a:spcPts val="0"/>
              </a:spcAft>
              <a:buFont typeface="Arial" pitchFamily="34" charset="0"/>
              <a:buChar char="•"/>
              <a:defRPr/>
            </a:pPr>
            <a:r>
              <a:rPr lang="en-US" dirty="0"/>
              <a:t>Perpetrators--- 59% were between 30-59 years </a:t>
            </a:r>
            <a:r>
              <a:rPr lang="en-US" dirty="0" smtClean="0"/>
              <a:t>old</a:t>
            </a:r>
          </a:p>
          <a:p>
            <a:pPr lvl="1" fontAlgn="auto">
              <a:spcAft>
                <a:spcPts val="0"/>
              </a:spcAft>
              <a:buFont typeface="Arial" pitchFamily="34" charset="0"/>
              <a:buChar char="–"/>
              <a:defRPr/>
            </a:pPr>
            <a:r>
              <a:rPr lang="en-US" dirty="0" smtClean="0"/>
              <a:t>64</a:t>
            </a:r>
            <a:r>
              <a:rPr lang="en-US" dirty="0"/>
              <a:t>% are female</a:t>
            </a:r>
          </a:p>
          <a:p>
            <a:pPr marL="0" indent="0" fontAlgn="auto">
              <a:spcAft>
                <a:spcPts val="0"/>
              </a:spcAft>
              <a:buFont typeface="Arial" pitchFamily="34" charset="0"/>
              <a:buNone/>
              <a:defRPr/>
            </a:pPr>
            <a:r>
              <a:rPr lang="en-US" dirty="0"/>
              <a:t> </a:t>
            </a:r>
          </a:p>
          <a:p>
            <a:pPr fontAlgn="auto">
              <a:spcAft>
                <a:spcPts val="0"/>
              </a:spcAft>
              <a:buFont typeface="Arial" pitchFamily="34" charset="0"/>
              <a:buChar char="•"/>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Training	 and Coordination</a:t>
            </a:r>
          </a:p>
        </p:txBody>
      </p:sp>
      <p:sp>
        <p:nvSpPr>
          <p:cNvPr id="18434" name="Content Placeholder 2"/>
          <p:cNvSpPr>
            <a:spLocks noGrp="1"/>
          </p:cNvSpPr>
          <p:nvPr>
            <p:ph idx="1"/>
          </p:nvPr>
        </p:nvSpPr>
        <p:spPr/>
        <p:txBody>
          <a:bodyPr/>
          <a:lstStyle/>
          <a:p>
            <a:r>
              <a:rPr lang="en-US" smtClean="0"/>
              <a:t>Approximately 320 law enforcement, judicial, medical and social service professionals were trained to identify, resolve and prosecute elder abuse cases</a:t>
            </a:r>
          </a:p>
          <a:p>
            <a:endParaRPr lang="en-US" smtClean="0"/>
          </a:p>
          <a:p>
            <a:r>
              <a:rPr lang="en-US" smtClean="0"/>
              <a:t>Elder Abuse Task Forces—30 statewide; some more advanced than others—Critically important</a:t>
            </a:r>
          </a:p>
          <a:p>
            <a:endParaRPr lang="en-US" smtClean="0"/>
          </a:p>
          <a:p>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Neglect</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smtClean="0"/>
              <a:t>Definition under OAPSA:</a:t>
            </a:r>
          </a:p>
          <a:p>
            <a:pPr lvl="1" fontAlgn="auto">
              <a:spcAft>
                <a:spcPts val="0"/>
              </a:spcAft>
              <a:buFont typeface="Arial" pitchFamily="34" charset="0"/>
              <a:buChar char="–"/>
              <a:defRPr/>
            </a:pPr>
            <a:r>
              <a:rPr lang="en-US" dirty="0" smtClean="0"/>
              <a:t>The failure to provide for oneself or the failure of a caretaker to provide goods or services essential to avoid a clear and serious threat to physical or mental health.  An older adult who does not consent to the provision of protective services will not be found to be neglected solely on the grounds of environmental factors which are beyond the control of the older adult of caretaker, such as inadequate housing, furnishings, income, clothing or medical care.</a:t>
            </a:r>
          </a:p>
          <a:p>
            <a:pPr fontAlgn="auto">
              <a:spcAft>
                <a:spcPts val="0"/>
              </a:spcAft>
              <a:buFont typeface="Arial" pitchFamily="34" charset="0"/>
              <a:buChar char="•"/>
              <a:defRPr/>
            </a:pPr>
            <a:endParaRPr lang="en-US" dirty="0"/>
          </a:p>
          <a:p>
            <a:pPr fontAlgn="auto">
              <a:spcAft>
                <a:spcPts val="0"/>
              </a:spcAft>
              <a:buFont typeface="Arial" pitchFamily="34" charset="0"/>
              <a:buChar char="•"/>
              <a:defRPr/>
            </a:pPr>
            <a:endParaRPr lang="en-US" dirty="0"/>
          </a:p>
          <a:p>
            <a:pPr fontAlgn="auto">
              <a:spcAft>
                <a:spcPts val="0"/>
              </a:spcAft>
              <a:buFont typeface="Arial" pitchFamily="34" charset="0"/>
              <a:buChar char="•"/>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r>
              <a:rPr lang="en-US" b="1" smtClean="0"/>
              <a:t>Neglect By Caregivers-Criminal</a:t>
            </a:r>
          </a:p>
        </p:txBody>
      </p:sp>
      <p:sp>
        <p:nvSpPr>
          <p:cNvPr id="292867" name="Rectangle 3"/>
          <p:cNvSpPr>
            <a:spLocks noGrp="1" noChangeArrowheads="1"/>
          </p:cNvSpPr>
          <p:nvPr>
            <p:ph type="body" idx="1"/>
          </p:nvPr>
        </p:nvSpPr>
        <p:spPr/>
        <p:txBody>
          <a:bodyPr rtlCol="0">
            <a:normAutofit/>
          </a:bodyPr>
          <a:lstStyle/>
          <a:p>
            <a:pPr marL="457200" lvl="1" indent="0" fontAlgn="auto">
              <a:spcAft>
                <a:spcPts val="0"/>
              </a:spcAft>
              <a:buFont typeface="Arial" pitchFamily="34" charset="0"/>
              <a:buNone/>
              <a:defRPr/>
            </a:pPr>
            <a:r>
              <a:rPr lang="en-US" dirty="0" smtClean="0"/>
              <a:t>Neglect of a care-dependent person:</a:t>
            </a:r>
          </a:p>
          <a:p>
            <a:pPr lvl="1" fontAlgn="auto">
              <a:spcAft>
                <a:spcPts val="0"/>
              </a:spcAft>
              <a:buFont typeface="Arial" pitchFamily="34" charset="0"/>
              <a:buChar char="–"/>
              <a:defRPr/>
            </a:pPr>
            <a:r>
              <a:rPr lang="en-US" dirty="0" smtClean="0"/>
              <a:t>A caregiver is guilty of neglect of a care-dependent person if he:  (1) intentionally, knowingly or recklessly causes bodily injury or serious bodily injury by failing to provide treatment, care, goods or services necessary to preserve the health, safety or welfare of a care-dependent person</a:t>
            </a:r>
          </a:p>
        </p:txBody>
      </p:sp>
      <p:sp>
        <p:nvSpPr>
          <p:cNvPr id="20483" name="Slide Number Placeholder 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08F9830-955E-4243-B2CE-2FEBF6B6425D}" type="slidenum">
              <a:rPr lang="en-US" sz="1400">
                <a:solidFill>
                  <a:schemeClr val="tx1"/>
                </a:solidFill>
                <a:latin typeface="Times New Roman" pitchFamily="18" charset="0"/>
              </a:rPr>
              <a:pPr fontAlgn="base">
                <a:spcBef>
                  <a:spcPct val="0"/>
                </a:spcBef>
                <a:spcAft>
                  <a:spcPct val="0"/>
                </a:spcAft>
              </a:pPr>
              <a:t>8</a:t>
            </a:fld>
            <a:endParaRPr lang="en-US" sz="1400">
              <a:solidFill>
                <a:schemeClr val="tx1"/>
              </a:solidFill>
              <a:latin typeface="Times New Roman" pitchFamily="18" charset="0"/>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r>
              <a:rPr lang="en-US" b="1" smtClean="0"/>
              <a:t>Neglect by Caregiver-Criminal</a:t>
            </a:r>
          </a:p>
        </p:txBody>
      </p:sp>
      <p:sp>
        <p:nvSpPr>
          <p:cNvPr id="21506" name="Rectangle 3"/>
          <p:cNvSpPr>
            <a:spLocks noGrp="1" noChangeArrowheads="1"/>
          </p:cNvSpPr>
          <p:nvPr>
            <p:ph type="body" idx="1"/>
          </p:nvPr>
        </p:nvSpPr>
        <p:spPr>
          <a:xfrm>
            <a:off x="1169988" y="2174875"/>
            <a:ext cx="7772400" cy="3886200"/>
          </a:xfrm>
        </p:spPr>
        <p:txBody>
          <a:bodyPr/>
          <a:lstStyle/>
          <a:p>
            <a:r>
              <a:rPr lang="en-US" smtClean="0"/>
              <a:t>(2) Intentionally or knowingly uses a physical restraint or chemical restraint or medication on a care-dependent person, or isolates a care-dependent person contrary to law or regulation, such that bodily injury or serious bodily injury results.</a:t>
            </a:r>
          </a:p>
        </p:txBody>
      </p:sp>
      <p:sp>
        <p:nvSpPr>
          <p:cNvPr id="21507" name="Slide Number Placeholder 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EB2B36-8892-4A12-B046-2A0910DE9316}" type="slidenum">
              <a:rPr lang="en-US" sz="1400">
                <a:solidFill>
                  <a:schemeClr val="tx1"/>
                </a:solidFill>
                <a:latin typeface="Times New Roman" pitchFamily="18" charset="0"/>
              </a:rPr>
              <a:pPr fontAlgn="base">
                <a:spcBef>
                  <a:spcPct val="0"/>
                </a:spcBef>
                <a:spcAft>
                  <a:spcPct val="0"/>
                </a:spcAft>
              </a:pPr>
              <a:t>9</a:t>
            </a:fld>
            <a:endParaRPr lang="en-US" sz="1400">
              <a:solidFill>
                <a:schemeClr val="tx1"/>
              </a:solidFill>
              <a:latin typeface="Times New Roman" pitchFamily="18" charset="0"/>
            </a:endParaRPr>
          </a:p>
        </p:txBody>
      </p:sp>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815</TotalTime>
  <Words>990</Words>
  <Application>Microsoft Office PowerPoint</Application>
  <PresentationFormat>On-screen Show (4:3)</PresentationFormat>
  <Paragraphs>104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Elder Justice: Protection and Advocacy 2012 Technical Assistance Regional Conferences  David Hoffman, Esq. David Hoffman &amp; Associates Two Penn Center Suite 200 Philadelphia PA  19102 dhoffman@DHoffmanAssoc.com</vt:lpstr>
      <vt:lpstr>Older Adults Protective Services Act </vt:lpstr>
      <vt:lpstr>The Data</vt:lpstr>
      <vt:lpstr>The Data (cont’d)</vt:lpstr>
      <vt:lpstr>The Data (cont’d)</vt:lpstr>
      <vt:lpstr>Training  and Coordination</vt:lpstr>
      <vt:lpstr>Neglect</vt:lpstr>
      <vt:lpstr>Neglect By Caregivers-Criminal</vt:lpstr>
      <vt:lpstr>Neglect by Caregiver-Criminal</vt:lpstr>
      <vt:lpstr>“Not So” Hypothetical</vt:lpstr>
      <vt:lpstr>Neglect—Operational definition?</vt:lpstr>
      <vt:lpstr>Reporting under PPACA for Nursing Homes</vt:lpstr>
      <vt:lpstr>Decisional Capacity</vt:lpstr>
      <vt:lpstr>The Future</vt:lpstr>
      <vt:lpstr>The Future</vt:lpstr>
      <vt:lpstr>Questions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Hoffman</dc:creator>
  <cp:lastModifiedBy>Kathy Cubit</cp:lastModifiedBy>
  <cp:revision>20</cp:revision>
  <dcterms:created xsi:type="dcterms:W3CDTF">2012-05-05T17:32:41Z</dcterms:created>
  <dcterms:modified xsi:type="dcterms:W3CDTF">2012-05-15T16:09:58Z</dcterms:modified>
</cp:coreProperties>
</file>